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7" r:id="rId4"/>
    <p:sldId id="296" r:id="rId5"/>
    <p:sldId id="304" r:id="rId6"/>
    <p:sldId id="300" r:id="rId7"/>
    <p:sldId id="276" r:id="rId8"/>
    <p:sldId id="278" r:id="rId9"/>
    <p:sldId id="294" r:id="rId10"/>
    <p:sldId id="277" r:id="rId11"/>
    <p:sldId id="297" r:id="rId12"/>
    <p:sldId id="303" r:id="rId13"/>
    <p:sldId id="283" r:id="rId14"/>
    <p:sldId id="298" r:id="rId15"/>
    <p:sldId id="305" r:id="rId16"/>
    <p:sldId id="299" r:id="rId17"/>
    <p:sldId id="281" r:id="rId18"/>
    <p:sldId id="282" r:id="rId19"/>
    <p:sldId id="284" r:id="rId20"/>
    <p:sldId id="285" r:id="rId21"/>
    <p:sldId id="286" r:id="rId22"/>
    <p:sldId id="287" r:id="rId23"/>
    <p:sldId id="288" r:id="rId24"/>
    <p:sldId id="289" r:id="rId25"/>
    <p:sldId id="290" r:id="rId26"/>
    <p:sldId id="291" r:id="rId27"/>
    <p:sldId id="292" r:id="rId28"/>
    <p:sldId id="293" r:id="rId29"/>
    <p:sldId id="302" r:id="rId30"/>
    <p:sldId id="2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3" autoAdjust="0"/>
    <p:restoredTop sz="94660"/>
  </p:normalViewPr>
  <p:slideViewPr>
    <p:cSldViewPr snapToGrid="0">
      <p:cViewPr varScale="1">
        <p:scale>
          <a:sx n="94" d="100"/>
          <a:sy n="94" d="100"/>
        </p:scale>
        <p:origin x="476" y="1300"/>
      </p:cViewPr>
      <p:guideLst/>
    </p:cSldViewPr>
  </p:slideViewPr>
  <p:notesTextViewPr>
    <p:cViewPr>
      <p:scale>
        <a:sx n="1" d="1"/>
        <a:sy n="1" d="1"/>
      </p:scale>
      <p:origin x="0" y="0"/>
    </p:cViewPr>
  </p:notesTextViewPr>
  <p:sorterViewPr>
    <p:cViewPr>
      <p:scale>
        <a:sx n="100" d="100"/>
        <a:sy n="100" d="100"/>
      </p:scale>
      <p:origin x="0" y="-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D:\DropBox\Dropbox\50-Department\CoffeeTable%20Book\Enrollment%20CS%20-%202022%20-%20197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Computer Science faculty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[1]Sheet1!$C$3</c:f>
              <c:strCache>
                <c:ptCount val="1"/>
                <c:pt idx="0">
                  <c:v>NonTTK</c:v>
                </c:pt>
              </c:strCache>
            </c:strRef>
          </c:tx>
          <c:spPr>
            <a:solidFill>
              <a:schemeClr val="accent1"/>
            </a:solidFill>
            <a:ln>
              <a:noFill/>
            </a:ln>
            <a:effectLst/>
          </c:spPr>
          <c:invertIfNegative val="0"/>
          <c:cat>
            <c:strRef>
              <c:f>[1]Sheet1!$B$4:$B$51</c:f>
              <c:strCache>
                <c:ptCount val="48"/>
                <c:pt idx="0">
                  <c:v>Fall 1975</c:v>
                </c:pt>
                <c:pt idx="1">
                  <c:v>Fall 1976</c:v>
                </c:pt>
                <c:pt idx="2">
                  <c:v>Fall 1977</c:v>
                </c:pt>
                <c:pt idx="3">
                  <c:v>Fall 1978</c:v>
                </c:pt>
                <c:pt idx="4">
                  <c:v>Fall 1979</c:v>
                </c:pt>
                <c:pt idx="5">
                  <c:v>Fall 1980</c:v>
                </c:pt>
                <c:pt idx="6">
                  <c:v>Fall 1981</c:v>
                </c:pt>
                <c:pt idx="7">
                  <c:v>Fall 1982</c:v>
                </c:pt>
                <c:pt idx="8">
                  <c:v>Fall 1983</c:v>
                </c:pt>
                <c:pt idx="9">
                  <c:v>Fall 1984</c:v>
                </c:pt>
                <c:pt idx="10">
                  <c:v>Fall 1985</c:v>
                </c:pt>
                <c:pt idx="11">
                  <c:v>Fall 1986</c:v>
                </c:pt>
                <c:pt idx="12">
                  <c:v>Fall 1987</c:v>
                </c:pt>
                <c:pt idx="13">
                  <c:v>Fall 1988</c:v>
                </c:pt>
                <c:pt idx="14">
                  <c:v>Fall 1989</c:v>
                </c:pt>
                <c:pt idx="15">
                  <c:v>Fall 1990</c:v>
                </c:pt>
                <c:pt idx="16">
                  <c:v>Fall 1991</c:v>
                </c:pt>
                <c:pt idx="17">
                  <c:v>Fall 1992</c:v>
                </c:pt>
                <c:pt idx="18">
                  <c:v>Fall 1993</c:v>
                </c:pt>
                <c:pt idx="19">
                  <c:v>Fall 1994</c:v>
                </c:pt>
                <c:pt idx="20">
                  <c:v>Fall 1995</c:v>
                </c:pt>
                <c:pt idx="21">
                  <c:v>Fall 1996</c:v>
                </c:pt>
                <c:pt idx="22">
                  <c:v>Fall 1997</c:v>
                </c:pt>
                <c:pt idx="23">
                  <c:v>Fall 1998</c:v>
                </c:pt>
                <c:pt idx="24">
                  <c:v>Fall 1999</c:v>
                </c:pt>
                <c:pt idx="25">
                  <c:v>Fall 2000</c:v>
                </c:pt>
                <c:pt idx="26">
                  <c:v>Fall 2001</c:v>
                </c:pt>
                <c:pt idx="27">
                  <c:v>Fall 2002</c:v>
                </c:pt>
                <c:pt idx="28">
                  <c:v>Fall 2003</c:v>
                </c:pt>
                <c:pt idx="29">
                  <c:v>Fall 2004</c:v>
                </c:pt>
                <c:pt idx="30">
                  <c:v>Fall 2005</c:v>
                </c:pt>
                <c:pt idx="31">
                  <c:v>Fall 2006</c:v>
                </c:pt>
                <c:pt idx="32">
                  <c:v>Fall 2007</c:v>
                </c:pt>
                <c:pt idx="33">
                  <c:v>Fall 2008</c:v>
                </c:pt>
                <c:pt idx="34">
                  <c:v>Fall 2009</c:v>
                </c:pt>
                <c:pt idx="35">
                  <c:v>Fall 2010</c:v>
                </c:pt>
                <c:pt idx="36">
                  <c:v>Fall 2011</c:v>
                </c:pt>
                <c:pt idx="37">
                  <c:v>Fall 2012</c:v>
                </c:pt>
                <c:pt idx="38">
                  <c:v>Fall 2013</c:v>
                </c:pt>
                <c:pt idx="39">
                  <c:v>Fall 2014</c:v>
                </c:pt>
                <c:pt idx="40">
                  <c:v>Fall 2015</c:v>
                </c:pt>
                <c:pt idx="41">
                  <c:v>Fall 2016</c:v>
                </c:pt>
                <c:pt idx="42">
                  <c:v>Fall 2017</c:v>
                </c:pt>
                <c:pt idx="43">
                  <c:v>Fall 2018</c:v>
                </c:pt>
                <c:pt idx="44">
                  <c:v>Fall 2019</c:v>
                </c:pt>
                <c:pt idx="45">
                  <c:v>Fall 2020</c:v>
                </c:pt>
                <c:pt idx="46">
                  <c:v>Fall 2021</c:v>
                </c:pt>
                <c:pt idx="47">
                  <c:v>Fall 2022</c:v>
                </c:pt>
              </c:strCache>
            </c:strRef>
          </c:cat>
          <c:val>
            <c:numRef>
              <c:f>[1]Sheet1!$C$4:$C$51</c:f>
              <c:numCache>
                <c:formatCode>General</c:formatCode>
                <c:ptCount val="48"/>
                <c:pt idx="2">
                  <c:v>5</c:v>
                </c:pt>
                <c:pt idx="3">
                  <c:v>5</c:v>
                </c:pt>
                <c:pt idx="4">
                  <c:v>5</c:v>
                </c:pt>
                <c:pt idx="6">
                  <c:v>10</c:v>
                </c:pt>
                <c:pt idx="7">
                  <c:v>18</c:v>
                </c:pt>
                <c:pt idx="8">
                  <c:v>23</c:v>
                </c:pt>
                <c:pt idx="9">
                  <c:v>18</c:v>
                </c:pt>
                <c:pt idx="10">
                  <c:v>24</c:v>
                </c:pt>
                <c:pt idx="11">
                  <c:v>24</c:v>
                </c:pt>
                <c:pt idx="12">
                  <c:v>23</c:v>
                </c:pt>
                <c:pt idx="13">
                  <c:v>14</c:v>
                </c:pt>
                <c:pt idx="14">
                  <c:v>13</c:v>
                </c:pt>
                <c:pt idx="15">
                  <c:v>10</c:v>
                </c:pt>
                <c:pt idx="16">
                  <c:v>10</c:v>
                </c:pt>
                <c:pt idx="17">
                  <c:v>10</c:v>
                </c:pt>
                <c:pt idx="18">
                  <c:v>23</c:v>
                </c:pt>
                <c:pt idx="19">
                  <c:v>22</c:v>
                </c:pt>
                <c:pt idx="20">
                  <c:v>26</c:v>
                </c:pt>
                <c:pt idx="21">
                  <c:v>24</c:v>
                </c:pt>
                <c:pt idx="22">
                  <c:v>21</c:v>
                </c:pt>
                <c:pt idx="23">
                  <c:v>25</c:v>
                </c:pt>
                <c:pt idx="24">
                  <c:v>23</c:v>
                </c:pt>
                <c:pt idx="25">
                  <c:v>21</c:v>
                </c:pt>
                <c:pt idx="26">
                  <c:v>22</c:v>
                </c:pt>
                <c:pt idx="27">
                  <c:v>22</c:v>
                </c:pt>
                <c:pt idx="28">
                  <c:v>20</c:v>
                </c:pt>
                <c:pt idx="29">
                  <c:v>15</c:v>
                </c:pt>
                <c:pt idx="30">
                  <c:v>18</c:v>
                </c:pt>
                <c:pt idx="31">
                  <c:v>16</c:v>
                </c:pt>
                <c:pt idx="32">
                  <c:v>16</c:v>
                </c:pt>
                <c:pt idx="33">
                  <c:v>17</c:v>
                </c:pt>
                <c:pt idx="34">
                  <c:v>15</c:v>
                </c:pt>
                <c:pt idx="35">
                  <c:v>16</c:v>
                </c:pt>
                <c:pt idx="36">
                  <c:v>19</c:v>
                </c:pt>
                <c:pt idx="37">
                  <c:v>24</c:v>
                </c:pt>
                <c:pt idx="38">
                  <c:v>26</c:v>
                </c:pt>
                <c:pt idx="39">
                  <c:v>32</c:v>
                </c:pt>
                <c:pt idx="40">
                  <c:v>32</c:v>
                </c:pt>
                <c:pt idx="41">
                  <c:v>28</c:v>
                </c:pt>
                <c:pt idx="42">
                  <c:v>31</c:v>
                </c:pt>
                <c:pt idx="43">
                  <c:v>33</c:v>
                </c:pt>
                <c:pt idx="44">
                  <c:v>28</c:v>
                </c:pt>
                <c:pt idx="45">
                  <c:v>25</c:v>
                </c:pt>
                <c:pt idx="46">
                  <c:v>29</c:v>
                </c:pt>
                <c:pt idx="47">
                  <c:v>28</c:v>
                </c:pt>
              </c:numCache>
            </c:numRef>
          </c:val>
          <c:extLst>
            <c:ext xmlns:c16="http://schemas.microsoft.com/office/drawing/2014/chart" uri="{C3380CC4-5D6E-409C-BE32-E72D297353CC}">
              <c16:uniqueId val="{00000000-F476-40F5-A033-9C3F88829D40}"/>
            </c:ext>
          </c:extLst>
        </c:ser>
        <c:ser>
          <c:idx val="1"/>
          <c:order val="1"/>
          <c:tx>
            <c:strRef>
              <c:f>[1]Sheet1!$D$3</c:f>
              <c:strCache>
                <c:ptCount val="1"/>
                <c:pt idx="0">
                  <c:v>TTK</c:v>
                </c:pt>
              </c:strCache>
            </c:strRef>
          </c:tx>
          <c:spPr>
            <a:solidFill>
              <a:schemeClr val="accent2"/>
            </a:solidFill>
            <a:ln>
              <a:noFill/>
            </a:ln>
            <a:effectLst/>
          </c:spPr>
          <c:invertIfNegative val="0"/>
          <c:cat>
            <c:strRef>
              <c:f>[1]Sheet1!$B$4:$B$51</c:f>
              <c:strCache>
                <c:ptCount val="48"/>
                <c:pt idx="0">
                  <c:v>Fall 1975</c:v>
                </c:pt>
                <c:pt idx="1">
                  <c:v>Fall 1976</c:v>
                </c:pt>
                <c:pt idx="2">
                  <c:v>Fall 1977</c:v>
                </c:pt>
                <c:pt idx="3">
                  <c:v>Fall 1978</c:v>
                </c:pt>
                <c:pt idx="4">
                  <c:v>Fall 1979</c:v>
                </c:pt>
                <c:pt idx="5">
                  <c:v>Fall 1980</c:v>
                </c:pt>
                <c:pt idx="6">
                  <c:v>Fall 1981</c:v>
                </c:pt>
                <c:pt idx="7">
                  <c:v>Fall 1982</c:v>
                </c:pt>
                <c:pt idx="8">
                  <c:v>Fall 1983</c:v>
                </c:pt>
                <c:pt idx="9">
                  <c:v>Fall 1984</c:v>
                </c:pt>
                <c:pt idx="10">
                  <c:v>Fall 1985</c:v>
                </c:pt>
                <c:pt idx="11">
                  <c:v>Fall 1986</c:v>
                </c:pt>
                <c:pt idx="12">
                  <c:v>Fall 1987</c:v>
                </c:pt>
                <c:pt idx="13">
                  <c:v>Fall 1988</c:v>
                </c:pt>
                <c:pt idx="14">
                  <c:v>Fall 1989</c:v>
                </c:pt>
                <c:pt idx="15">
                  <c:v>Fall 1990</c:v>
                </c:pt>
                <c:pt idx="16">
                  <c:v>Fall 1991</c:v>
                </c:pt>
                <c:pt idx="17">
                  <c:v>Fall 1992</c:v>
                </c:pt>
                <c:pt idx="18">
                  <c:v>Fall 1993</c:v>
                </c:pt>
                <c:pt idx="19">
                  <c:v>Fall 1994</c:v>
                </c:pt>
                <c:pt idx="20">
                  <c:v>Fall 1995</c:v>
                </c:pt>
                <c:pt idx="21">
                  <c:v>Fall 1996</c:v>
                </c:pt>
                <c:pt idx="22">
                  <c:v>Fall 1997</c:v>
                </c:pt>
                <c:pt idx="23">
                  <c:v>Fall 1998</c:v>
                </c:pt>
                <c:pt idx="24">
                  <c:v>Fall 1999</c:v>
                </c:pt>
                <c:pt idx="25">
                  <c:v>Fall 2000</c:v>
                </c:pt>
                <c:pt idx="26">
                  <c:v>Fall 2001</c:v>
                </c:pt>
                <c:pt idx="27">
                  <c:v>Fall 2002</c:v>
                </c:pt>
                <c:pt idx="28">
                  <c:v>Fall 2003</c:v>
                </c:pt>
                <c:pt idx="29">
                  <c:v>Fall 2004</c:v>
                </c:pt>
                <c:pt idx="30">
                  <c:v>Fall 2005</c:v>
                </c:pt>
                <c:pt idx="31">
                  <c:v>Fall 2006</c:v>
                </c:pt>
                <c:pt idx="32">
                  <c:v>Fall 2007</c:v>
                </c:pt>
                <c:pt idx="33">
                  <c:v>Fall 2008</c:v>
                </c:pt>
                <c:pt idx="34">
                  <c:v>Fall 2009</c:v>
                </c:pt>
                <c:pt idx="35">
                  <c:v>Fall 2010</c:v>
                </c:pt>
                <c:pt idx="36">
                  <c:v>Fall 2011</c:v>
                </c:pt>
                <c:pt idx="37">
                  <c:v>Fall 2012</c:v>
                </c:pt>
                <c:pt idx="38">
                  <c:v>Fall 2013</c:v>
                </c:pt>
                <c:pt idx="39">
                  <c:v>Fall 2014</c:v>
                </c:pt>
                <c:pt idx="40">
                  <c:v>Fall 2015</c:v>
                </c:pt>
                <c:pt idx="41">
                  <c:v>Fall 2016</c:v>
                </c:pt>
                <c:pt idx="42">
                  <c:v>Fall 2017</c:v>
                </c:pt>
                <c:pt idx="43">
                  <c:v>Fall 2018</c:v>
                </c:pt>
                <c:pt idx="44">
                  <c:v>Fall 2019</c:v>
                </c:pt>
                <c:pt idx="45">
                  <c:v>Fall 2020</c:v>
                </c:pt>
                <c:pt idx="46">
                  <c:v>Fall 2021</c:v>
                </c:pt>
                <c:pt idx="47">
                  <c:v>Fall 2022</c:v>
                </c:pt>
              </c:strCache>
            </c:strRef>
          </c:cat>
          <c:val>
            <c:numRef>
              <c:f>[1]Sheet1!$D$4:$D$51</c:f>
              <c:numCache>
                <c:formatCode>General</c:formatCode>
                <c:ptCount val="48"/>
                <c:pt idx="2">
                  <c:v>18</c:v>
                </c:pt>
                <c:pt idx="3">
                  <c:v>18</c:v>
                </c:pt>
                <c:pt idx="4">
                  <c:v>22</c:v>
                </c:pt>
                <c:pt idx="6">
                  <c:v>20</c:v>
                </c:pt>
                <c:pt idx="7">
                  <c:v>23</c:v>
                </c:pt>
                <c:pt idx="8">
                  <c:v>26</c:v>
                </c:pt>
                <c:pt idx="9">
                  <c:v>26</c:v>
                </c:pt>
                <c:pt idx="10">
                  <c:v>28</c:v>
                </c:pt>
                <c:pt idx="11">
                  <c:v>40</c:v>
                </c:pt>
                <c:pt idx="12">
                  <c:v>36</c:v>
                </c:pt>
                <c:pt idx="13">
                  <c:v>36</c:v>
                </c:pt>
                <c:pt idx="14">
                  <c:v>35</c:v>
                </c:pt>
                <c:pt idx="15">
                  <c:v>34</c:v>
                </c:pt>
                <c:pt idx="16">
                  <c:v>29</c:v>
                </c:pt>
                <c:pt idx="17">
                  <c:v>36</c:v>
                </c:pt>
                <c:pt idx="18">
                  <c:v>33</c:v>
                </c:pt>
                <c:pt idx="19">
                  <c:v>34</c:v>
                </c:pt>
                <c:pt idx="20">
                  <c:v>36</c:v>
                </c:pt>
                <c:pt idx="21">
                  <c:v>36</c:v>
                </c:pt>
                <c:pt idx="22">
                  <c:v>35</c:v>
                </c:pt>
                <c:pt idx="23">
                  <c:v>35</c:v>
                </c:pt>
                <c:pt idx="24">
                  <c:v>34</c:v>
                </c:pt>
                <c:pt idx="25">
                  <c:v>36</c:v>
                </c:pt>
                <c:pt idx="26">
                  <c:v>38</c:v>
                </c:pt>
                <c:pt idx="27">
                  <c:v>58</c:v>
                </c:pt>
                <c:pt idx="28">
                  <c:v>59</c:v>
                </c:pt>
                <c:pt idx="29">
                  <c:v>61</c:v>
                </c:pt>
                <c:pt idx="30">
                  <c:v>66</c:v>
                </c:pt>
                <c:pt idx="31">
                  <c:v>68</c:v>
                </c:pt>
                <c:pt idx="32">
                  <c:v>64</c:v>
                </c:pt>
                <c:pt idx="33">
                  <c:v>63</c:v>
                </c:pt>
                <c:pt idx="34">
                  <c:v>59</c:v>
                </c:pt>
                <c:pt idx="35">
                  <c:v>62</c:v>
                </c:pt>
                <c:pt idx="36">
                  <c:v>62</c:v>
                </c:pt>
                <c:pt idx="37">
                  <c:v>61</c:v>
                </c:pt>
                <c:pt idx="38">
                  <c:v>62</c:v>
                </c:pt>
                <c:pt idx="39">
                  <c:v>64</c:v>
                </c:pt>
                <c:pt idx="40">
                  <c:v>65</c:v>
                </c:pt>
                <c:pt idx="41">
                  <c:v>68</c:v>
                </c:pt>
                <c:pt idx="42">
                  <c:v>66</c:v>
                </c:pt>
                <c:pt idx="43">
                  <c:v>69</c:v>
                </c:pt>
                <c:pt idx="44">
                  <c:v>71</c:v>
                </c:pt>
                <c:pt idx="45">
                  <c:v>81</c:v>
                </c:pt>
                <c:pt idx="46">
                  <c:v>82</c:v>
                </c:pt>
                <c:pt idx="47">
                  <c:v>81</c:v>
                </c:pt>
              </c:numCache>
            </c:numRef>
          </c:val>
          <c:extLst>
            <c:ext xmlns:c16="http://schemas.microsoft.com/office/drawing/2014/chart" uri="{C3380CC4-5D6E-409C-BE32-E72D297353CC}">
              <c16:uniqueId val="{00000001-F476-40F5-A033-9C3F88829D40}"/>
            </c:ext>
          </c:extLst>
        </c:ser>
        <c:dLbls>
          <c:showLegendKey val="0"/>
          <c:showVal val="0"/>
          <c:showCatName val="0"/>
          <c:showSerName val="0"/>
          <c:showPercent val="0"/>
          <c:showBubbleSize val="0"/>
        </c:dLbls>
        <c:gapWidth val="150"/>
        <c:overlap val="100"/>
        <c:axId val="1743557263"/>
        <c:axId val="211199503"/>
      </c:barChart>
      <c:catAx>
        <c:axId val="1743557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199503"/>
        <c:crosses val="autoZero"/>
        <c:auto val="1"/>
        <c:lblAlgn val="ctr"/>
        <c:lblOffset val="100"/>
        <c:noMultiLvlLbl val="0"/>
      </c:catAx>
      <c:valAx>
        <c:axId val="211199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35572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187AC-DE68-4E4C-B394-5775B522C9CF}"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10F3E-459D-4769-97DE-CD0D22BBA0BC}" type="slidenum">
              <a:rPr lang="en-US" smtClean="0"/>
              <a:t>‹#›</a:t>
            </a:fld>
            <a:endParaRPr lang="en-US"/>
          </a:p>
        </p:txBody>
      </p:sp>
    </p:spTree>
    <p:extLst>
      <p:ext uri="{BB962C8B-B14F-4D97-AF65-F5344CB8AC3E}">
        <p14:creationId xmlns:p14="http://schemas.microsoft.com/office/powerpoint/2010/main" val="178161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1517-F3A2-E0EB-3986-FE44473A65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D36658-80A4-294F-FC0C-35FB48AE3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B699FD-7168-E015-9350-2C4683030FF0}"/>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EFA3F4A3-350D-C65F-CA3F-F6C872158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6C874-2DE4-D375-05D3-146772A2F095}"/>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206976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B7CC-0BFA-2830-CC82-E3C993C77D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9B39ED-3A7A-CC34-DA51-915E989CDC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6D06A-7418-C07B-C653-D39561BEC4F3}"/>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9300A121-10D0-47E1-05B7-F4CB8A56B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79F5D-94F7-99AD-84B1-C0C2DA64EFEA}"/>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118213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9B0023-DC16-5498-EA8D-F5E948E8F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4CB3CB-3DB5-93B2-5786-9C56B93EE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330A9-70FC-9BBC-02A9-2E8F8A213E95}"/>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E79FC527-0B13-C221-53E8-CD42F503F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1A6FE-820D-BBB9-6C64-F9AACB20BACB}"/>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1386821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1517-F3A2-E0EB-3986-FE44473A65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D36658-80A4-294F-FC0C-35FB48AE3E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B699FD-7168-E015-9350-2C4683030FF0}"/>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EFA3F4A3-350D-C65F-CA3F-F6C872158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6C874-2DE4-D375-05D3-146772A2F095}"/>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414956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D7698-9756-C471-6FBD-E450548DC7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B5FF3-EF29-D050-B579-E0F92A52F7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C0387-0FFB-6549-AC04-62622784CA70}"/>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74209274-72E6-7B87-704B-972105D3C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5F145-0A9D-F349-366A-66219EC94C97}"/>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3922919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52B6-540D-83F1-28C4-9C5A834E3C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BF8624-4679-2750-5E6E-B509F95862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1BAB14-DEB2-9F74-C2F7-D6630E32D8FC}"/>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BF29F31E-8E37-3805-35E9-5DAA2903EE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59B05-EEB4-E5BA-56B8-3B71DB357A60}"/>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287591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7A42-6922-452D-9149-D2E942A47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A87B4-B1A0-2F8B-C7CC-7F974E7EF3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15ABC6-A6FD-8C63-B079-FD3B30EACF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21CEB5-C84E-C9D9-6E57-74F1D1576C78}"/>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6" name="Footer Placeholder 5">
            <a:extLst>
              <a:ext uri="{FF2B5EF4-FFF2-40B4-BE49-F238E27FC236}">
                <a16:creationId xmlns:a16="http://schemas.microsoft.com/office/drawing/2014/main" id="{B28E49AD-A62A-1EDE-A4B4-3E2CDBE86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70194-C069-CF77-7C2B-244C0175F4F6}"/>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22019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125F-8404-7A2A-AF95-70153A78A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7DCE60-A74A-E367-AC43-D55277D1D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956216-C6DC-F345-B701-EA908B2E4E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2A1AB4-1DC4-1A94-C608-1C9A996A53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FE9C0-FF39-23F6-C385-2FDF08D8B3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C9025-A923-1D68-2680-03A5735E3077}"/>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8" name="Footer Placeholder 7">
            <a:extLst>
              <a:ext uri="{FF2B5EF4-FFF2-40B4-BE49-F238E27FC236}">
                <a16:creationId xmlns:a16="http://schemas.microsoft.com/office/drawing/2014/main" id="{B7F4520B-1250-EC20-E5D5-4EBF14A1F8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7D21CD-D87B-0FA3-8EE1-E873284008E8}"/>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2191477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24A1-83DA-88A6-E152-90E21AC257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1BFACD-FFCC-D5F5-002B-3068FD71FCD7}"/>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4" name="Footer Placeholder 3">
            <a:extLst>
              <a:ext uri="{FF2B5EF4-FFF2-40B4-BE49-F238E27FC236}">
                <a16:creationId xmlns:a16="http://schemas.microsoft.com/office/drawing/2014/main" id="{5E47DFED-F4C8-2987-7F21-6C204B988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17A85-CF87-9F18-3679-F8C3052676E1}"/>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1708904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A41BB-54A0-A3A1-2395-450A8B3FAF34}"/>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3" name="Footer Placeholder 2">
            <a:extLst>
              <a:ext uri="{FF2B5EF4-FFF2-40B4-BE49-F238E27FC236}">
                <a16:creationId xmlns:a16="http://schemas.microsoft.com/office/drawing/2014/main" id="{9DE759D0-B616-F95C-0A15-FDD62CB609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55AEFE-CE58-4339-D7D1-8267BFFD412B}"/>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1928898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CC57-A6A8-D20F-C470-8832D7C13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CD6CA9-6CE0-BAE8-00E7-E996575A8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99344-58A5-5146-AF73-AFEE1738B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810C9E-3150-D969-F99D-6D3B4AF2BFEB}"/>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6" name="Footer Placeholder 5">
            <a:extLst>
              <a:ext uri="{FF2B5EF4-FFF2-40B4-BE49-F238E27FC236}">
                <a16:creationId xmlns:a16="http://schemas.microsoft.com/office/drawing/2014/main" id="{8F9D718A-DFE8-B5BC-BE21-CAAFCF19D3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4913A-E375-9F38-74B0-1BE230373A4E}"/>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154053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D7698-9756-C471-6FBD-E450548DC7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B5FF3-EF29-D050-B579-E0F92A52F7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C0387-0FFB-6549-AC04-62622784CA70}"/>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74209274-72E6-7B87-704B-972105D3C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5F145-0A9D-F349-366A-66219EC94C97}"/>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1595585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E117-6C83-207B-1FD4-53B9191356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0DB5BF-E120-FA55-DAF8-2E0D46C5A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88F69-09C7-8A15-FBAC-93A63B31A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7A15-2EF6-CFF9-A699-2A48AE59C2DB}"/>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6" name="Footer Placeholder 5">
            <a:extLst>
              <a:ext uri="{FF2B5EF4-FFF2-40B4-BE49-F238E27FC236}">
                <a16:creationId xmlns:a16="http://schemas.microsoft.com/office/drawing/2014/main" id="{0227DEC7-7E4B-1C07-7DE0-D9B130086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9E56A-6699-72C1-7648-09E1456D34F9}"/>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939020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B7CC-0BFA-2830-CC82-E3C993C77D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9B39ED-3A7A-CC34-DA51-915E989CDC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6D06A-7418-C07B-C653-D39561BEC4F3}"/>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9300A121-10D0-47E1-05B7-F4CB8A56B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79F5D-94F7-99AD-84B1-C0C2DA64EFEA}"/>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199317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9B0023-DC16-5498-EA8D-F5E948E8F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4CB3CB-3DB5-93B2-5786-9C56B93EE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330A9-70FC-9BBC-02A9-2E8F8A213E95}"/>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E79FC527-0B13-C221-53E8-CD42F503F2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1A6FE-820D-BBB9-6C64-F9AACB20BACB}"/>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2355573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4FB3-C1C6-534F-2170-91F4DAD86C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CF6B60-A5A6-C133-A283-3C10F093D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4F8A66-F74B-03E1-9BBB-4406B018B152}"/>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5" name="Footer Placeholder 4">
            <a:extLst>
              <a:ext uri="{FF2B5EF4-FFF2-40B4-BE49-F238E27FC236}">
                <a16:creationId xmlns:a16="http://schemas.microsoft.com/office/drawing/2014/main" id="{AC09631D-9966-FDBB-56E0-17DAEFC0A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1016D-6DA2-1F04-26BC-F827F2AE9725}"/>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2357719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4B39-D3FA-CAA6-86B5-915E6FFB2C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FC0D14-F6AA-14A6-44FE-DC81D3374E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CC7CE3-36D4-C903-C0F6-D0E95E1A97A9}"/>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5" name="Footer Placeholder 4">
            <a:extLst>
              <a:ext uri="{FF2B5EF4-FFF2-40B4-BE49-F238E27FC236}">
                <a16:creationId xmlns:a16="http://schemas.microsoft.com/office/drawing/2014/main" id="{4587982B-B38A-6E18-8D52-3BC73DE7F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56363-7678-6457-3C58-7EBF4B371413}"/>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1545918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E051-357D-05C2-CAA2-D0CFD4C1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36B846-63F0-DE02-032A-2E33021BEC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F7306-86FE-42B5-C8B5-888086420434}"/>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5" name="Footer Placeholder 4">
            <a:extLst>
              <a:ext uri="{FF2B5EF4-FFF2-40B4-BE49-F238E27FC236}">
                <a16:creationId xmlns:a16="http://schemas.microsoft.com/office/drawing/2014/main" id="{B65F1BFC-6B47-B7F3-47F2-965F0468C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37265-EED4-929F-64CB-176BA2D8B1D9}"/>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3331629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20505-D8E6-2374-6190-F7CC8AC1A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937BD-9130-3F2C-80E0-C9D8785190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57C596-381F-13BF-E01E-B8DBC3ECA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848A78-546E-2596-623A-63EC9A46927A}"/>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6" name="Footer Placeholder 5">
            <a:extLst>
              <a:ext uri="{FF2B5EF4-FFF2-40B4-BE49-F238E27FC236}">
                <a16:creationId xmlns:a16="http://schemas.microsoft.com/office/drawing/2014/main" id="{90689205-EAA6-C489-17FE-EBBE4B78C2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970E0-F46A-FEAC-6089-C88DD6E60AEE}"/>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1855362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8B0A-33B4-5231-CC2A-E0C7C49F77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81056D-0F2E-6968-F58E-3A12DE0A1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CCDEBC-D4A9-A813-AE9C-C044AE0A43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980A64-6AC2-5EEB-FC0D-B6C087D15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2CD2AD-F680-7BF5-2661-B222D63E75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50E572-E269-585A-5F41-61D73D10F913}"/>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8" name="Footer Placeholder 7">
            <a:extLst>
              <a:ext uri="{FF2B5EF4-FFF2-40B4-BE49-F238E27FC236}">
                <a16:creationId xmlns:a16="http://schemas.microsoft.com/office/drawing/2014/main" id="{47ABD717-5F0B-4418-064E-6A49D82217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413E7C-A7F7-FF1A-D43F-C53F048ABA6F}"/>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2011664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D2C0-1DEE-0A6C-2DE0-96C5E38AF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8D9DE-AF01-0E83-5682-8A2B35268059}"/>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4" name="Footer Placeholder 3">
            <a:extLst>
              <a:ext uri="{FF2B5EF4-FFF2-40B4-BE49-F238E27FC236}">
                <a16:creationId xmlns:a16="http://schemas.microsoft.com/office/drawing/2014/main" id="{C372F9FB-BEDB-CA31-EF54-AD47B3B256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06D678-0E15-1A5E-28B2-C92B31BB0BDA}"/>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2024569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F57BF-C397-D5F7-E6D9-3AC270277147}"/>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3" name="Footer Placeholder 2">
            <a:extLst>
              <a:ext uri="{FF2B5EF4-FFF2-40B4-BE49-F238E27FC236}">
                <a16:creationId xmlns:a16="http://schemas.microsoft.com/office/drawing/2014/main" id="{3EEB0445-DF41-4304-CABD-478ED7328F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0A7F36-01AE-1A85-6E2D-B5E24163895F}"/>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4024188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55AEFE-CE58-4339-D7D1-8267BFFD412B}"/>
              </a:ext>
            </a:extLst>
          </p:cNvPr>
          <p:cNvSpPr>
            <a:spLocks noGrp="1"/>
          </p:cNvSpPr>
          <p:nvPr>
            <p:ph type="sldNum" sz="quarter" idx="12"/>
          </p:nvPr>
        </p:nvSpPr>
        <p:spPr/>
        <p:txBody>
          <a:bodyPr/>
          <a:lstStyle/>
          <a:p>
            <a:fld id="{3DABA7DA-8256-493F-BF3A-E4E9A1B23A6C}" type="slidenum">
              <a:rPr lang="en-US" smtClean="0"/>
              <a:t>‹#›</a:t>
            </a:fld>
            <a:endParaRPr lang="en-US"/>
          </a:p>
        </p:txBody>
      </p:sp>
      <p:grpSp>
        <p:nvGrpSpPr>
          <p:cNvPr id="5" name="Group 4">
            <a:extLst>
              <a:ext uri="{FF2B5EF4-FFF2-40B4-BE49-F238E27FC236}">
                <a16:creationId xmlns:a16="http://schemas.microsoft.com/office/drawing/2014/main" id="{E5DD527E-3E31-445C-E753-F2DEBA7AC343}"/>
              </a:ext>
            </a:extLst>
          </p:cNvPr>
          <p:cNvGrpSpPr/>
          <p:nvPr userDrawn="1"/>
        </p:nvGrpSpPr>
        <p:grpSpPr>
          <a:xfrm>
            <a:off x="5096267" y="203201"/>
            <a:ext cx="6614868" cy="6654800"/>
            <a:chOff x="5096267" y="203200"/>
            <a:chExt cx="6958697" cy="7810001"/>
          </a:xfrm>
        </p:grpSpPr>
        <p:sp>
          <p:nvSpPr>
            <p:cNvPr id="6" name="Google Shape;84;p1">
              <a:extLst>
                <a:ext uri="{FF2B5EF4-FFF2-40B4-BE49-F238E27FC236}">
                  <a16:creationId xmlns:a16="http://schemas.microsoft.com/office/drawing/2014/main" id="{0876AE28-4A71-3B4D-2833-7CB371E96DCF}"/>
                </a:ext>
              </a:extLst>
            </p:cNvPr>
            <p:cNvSpPr/>
            <p:nvPr/>
          </p:nvSpPr>
          <p:spPr>
            <a:xfrm>
              <a:off x="7860800" y="203200"/>
              <a:ext cx="3621183" cy="3621183"/>
            </a:xfrm>
            <a:custGeom>
              <a:avLst/>
              <a:gdLst/>
              <a:ahLst/>
              <a:cxnLst/>
              <a:rect l="l" t="t" r="r" b="b"/>
              <a:pathLst>
                <a:path w="5431774" h="5431774" extrusionOk="0">
                  <a:moveTo>
                    <a:pt x="0" y="0"/>
                  </a:moveTo>
                  <a:lnTo>
                    <a:pt x="5431774" y="0"/>
                  </a:lnTo>
                  <a:lnTo>
                    <a:pt x="5431774" y="5431774"/>
                  </a:lnTo>
                  <a:lnTo>
                    <a:pt x="0" y="5431774"/>
                  </a:lnTo>
                  <a:lnTo>
                    <a:pt x="0" y="0"/>
                  </a:lnTo>
                  <a:close/>
                </a:path>
              </a:pathLst>
            </a:custGeom>
            <a:blipFill rotWithShape="1">
              <a:blip r:embed="rId2">
                <a:alphaModFix/>
              </a:blip>
              <a:stretch>
                <a:fillRect/>
              </a:stretch>
            </a:blipFill>
            <a:ln>
              <a:noFill/>
            </a:ln>
          </p:spPr>
          <p:txBody>
            <a:bodyPr/>
            <a:lstStyle/>
            <a:p>
              <a:endParaRPr lang="en-US" sz="1200"/>
            </a:p>
          </p:txBody>
        </p:sp>
        <p:sp>
          <p:nvSpPr>
            <p:cNvPr id="7" name="Google Shape;85;p1">
              <a:extLst>
                <a:ext uri="{FF2B5EF4-FFF2-40B4-BE49-F238E27FC236}">
                  <a16:creationId xmlns:a16="http://schemas.microsoft.com/office/drawing/2014/main" id="{EE8D75A1-37EA-C8CB-04D6-44F6F25C9A56}"/>
                </a:ext>
              </a:extLst>
            </p:cNvPr>
            <p:cNvSpPr/>
            <p:nvPr/>
          </p:nvSpPr>
          <p:spPr>
            <a:xfrm>
              <a:off x="5096267" y="1054504"/>
              <a:ext cx="6958697" cy="6958697"/>
            </a:xfrm>
            <a:custGeom>
              <a:avLst/>
              <a:gdLst/>
              <a:ahLst/>
              <a:cxnLst/>
              <a:rect l="l" t="t" r="r" b="b"/>
              <a:pathLst>
                <a:path w="10438046" h="10438046" extrusionOk="0">
                  <a:moveTo>
                    <a:pt x="0" y="0"/>
                  </a:moveTo>
                  <a:lnTo>
                    <a:pt x="10438046" y="0"/>
                  </a:lnTo>
                  <a:lnTo>
                    <a:pt x="10438046" y="10438046"/>
                  </a:lnTo>
                  <a:lnTo>
                    <a:pt x="0" y="10438046"/>
                  </a:lnTo>
                  <a:lnTo>
                    <a:pt x="0" y="0"/>
                  </a:lnTo>
                  <a:close/>
                </a:path>
              </a:pathLst>
            </a:custGeom>
            <a:blipFill rotWithShape="1">
              <a:blip r:embed="rId3">
                <a:alphaModFix/>
              </a:blip>
              <a:stretch>
                <a:fillRect/>
              </a:stretch>
            </a:blipFill>
            <a:ln>
              <a:noFill/>
            </a:ln>
          </p:spPr>
          <p:txBody>
            <a:bodyPr/>
            <a:lstStyle/>
            <a:p>
              <a:endParaRPr lang="en-US" sz="1200"/>
            </a:p>
          </p:txBody>
        </p:sp>
        <p:sp>
          <p:nvSpPr>
            <p:cNvPr id="8" name="Google Shape;86;p1">
              <a:extLst>
                <a:ext uri="{FF2B5EF4-FFF2-40B4-BE49-F238E27FC236}">
                  <a16:creationId xmlns:a16="http://schemas.microsoft.com/office/drawing/2014/main" id="{C3397893-2313-6318-2041-006F9E47893A}"/>
                </a:ext>
              </a:extLst>
            </p:cNvPr>
            <p:cNvSpPr/>
            <p:nvPr/>
          </p:nvSpPr>
          <p:spPr>
            <a:xfrm>
              <a:off x="9214167" y="4904202"/>
              <a:ext cx="2840797" cy="2840797"/>
            </a:xfrm>
            <a:custGeom>
              <a:avLst/>
              <a:gdLst/>
              <a:ahLst/>
              <a:cxnLst/>
              <a:rect l="l" t="t" r="r" b="b"/>
              <a:pathLst>
                <a:path w="4261196" h="4261196" extrusionOk="0">
                  <a:moveTo>
                    <a:pt x="0" y="0"/>
                  </a:moveTo>
                  <a:lnTo>
                    <a:pt x="4261196" y="0"/>
                  </a:lnTo>
                  <a:lnTo>
                    <a:pt x="4261196" y="4261196"/>
                  </a:lnTo>
                  <a:lnTo>
                    <a:pt x="0" y="4261196"/>
                  </a:lnTo>
                  <a:lnTo>
                    <a:pt x="0" y="0"/>
                  </a:lnTo>
                  <a:close/>
                </a:path>
              </a:pathLst>
            </a:custGeom>
            <a:blipFill rotWithShape="1">
              <a:blip r:embed="rId4">
                <a:alphaModFix/>
              </a:blip>
              <a:stretch>
                <a:fillRect/>
              </a:stretch>
            </a:blipFill>
            <a:ln>
              <a:noFill/>
            </a:ln>
          </p:spPr>
          <p:txBody>
            <a:bodyPr/>
            <a:lstStyle/>
            <a:p>
              <a:endParaRPr lang="en-US" sz="1200"/>
            </a:p>
          </p:txBody>
        </p:sp>
      </p:grpSp>
      <p:sp>
        <p:nvSpPr>
          <p:cNvPr id="10" name="Google Shape;88;p1">
            <a:extLst>
              <a:ext uri="{FF2B5EF4-FFF2-40B4-BE49-F238E27FC236}">
                <a16:creationId xmlns:a16="http://schemas.microsoft.com/office/drawing/2014/main" id="{C3F1491B-2648-7C0F-2248-41453EA94E1D}"/>
              </a:ext>
            </a:extLst>
          </p:cNvPr>
          <p:cNvSpPr/>
          <p:nvPr userDrawn="1"/>
        </p:nvSpPr>
        <p:spPr>
          <a:xfrm>
            <a:off x="177649" y="203200"/>
            <a:ext cx="6294700" cy="2281149"/>
          </a:xfrm>
          <a:custGeom>
            <a:avLst/>
            <a:gdLst/>
            <a:ahLst/>
            <a:cxnLst/>
            <a:rect l="l" t="t" r="r" b="b"/>
            <a:pathLst>
              <a:path w="9442050" h="3421723" extrusionOk="0">
                <a:moveTo>
                  <a:pt x="0" y="0"/>
                </a:moveTo>
                <a:lnTo>
                  <a:pt x="9442050" y="0"/>
                </a:lnTo>
                <a:lnTo>
                  <a:pt x="9442050" y="3421723"/>
                </a:lnTo>
                <a:lnTo>
                  <a:pt x="0" y="3421723"/>
                </a:lnTo>
                <a:lnTo>
                  <a:pt x="0" y="0"/>
                </a:lnTo>
                <a:close/>
              </a:path>
            </a:pathLst>
          </a:custGeom>
          <a:blipFill rotWithShape="1">
            <a:blip r:embed="rId5">
              <a:alphaModFix/>
            </a:blip>
            <a:stretch>
              <a:fillRect/>
            </a:stretch>
          </a:blipFill>
          <a:ln>
            <a:noFill/>
          </a:ln>
        </p:spPr>
        <p:txBody>
          <a:bodyPr/>
          <a:lstStyle/>
          <a:p>
            <a:endParaRPr lang="en-US" sz="1200"/>
          </a:p>
        </p:txBody>
      </p:sp>
      <p:sp>
        <p:nvSpPr>
          <p:cNvPr id="12" name="Freeform 8">
            <a:extLst>
              <a:ext uri="{FF2B5EF4-FFF2-40B4-BE49-F238E27FC236}">
                <a16:creationId xmlns:a16="http://schemas.microsoft.com/office/drawing/2014/main" id="{92DC44E4-5EED-C478-1222-8E4487B93FF8}"/>
              </a:ext>
            </a:extLst>
          </p:cNvPr>
          <p:cNvSpPr/>
          <p:nvPr userDrawn="1"/>
        </p:nvSpPr>
        <p:spPr>
          <a:xfrm>
            <a:off x="177649" y="6201093"/>
            <a:ext cx="4241004" cy="520382"/>
          </a:xfrm>
          <a:custGeom>
            <a:avLst/>
            <a:gdLst/>
            <a:ahLst/>
            <a:cxnLst/>
            <a:rect l="l" t="t" r="r" b="b"/>
            <a:pathLst>
              <a:path w="5024000" h="591200">
                <a:moveTo>
                  <a:pt x="0" y="0"/>
                </a:moveTo>
                <a:lnTo>
                  <a:pt x="5024000" y="0"/>
                </a:lnTo>
                <a:lnTo>
                  <a:pt x="5024000" y="591200"/>
                </a:lnTo>
                <a:lnTo>
                  <a:pt x="0" y="5912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691695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FCF6-F537-E223-EECC-0A1CCD6659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9BB96D-3B31-9AA0-FCE7-B8FD74FAB9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57CDB-E515-F743-1F5D-55D9368E8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3F720C-54D4-90F4-659B-CCECA89BB36A}"/>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6" name="Footer Placeholder 5">
            <a:extLst>
              <a:ext uri="{FF2B5EF4-FFF2-40B4-BE49-F238E27FC236}">
                <a16:creationId xmlns:a16="http://schemas.microsoft.com/office/drawing/2014/main" id="{AA8665FE-8654-53E8-5CBD-4EAEF5B1A6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7BE4E-08B8-EFDA-B324-652EEAF7002E}"/>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2550943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05A4-BC51-A4F5-247C-84FED80AF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59CBF8-DF03-6657-1003-311C74CD93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A954D6-7B2A-0B27-A217-DA7E6D196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2D68B-B776-702A-DC7C-C282EBBCE7FE}"/>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6" name="Footer Placeholder 5">
            <a:extLst>
              <a:ext uri="{FF2B5EF4-FFF2-40B4-BE49-F238E27FC236}">
                <a16:creationId xmlns:a16="http://schemas.microsoft.com/office/drawing/2014/main" id="{05F204F4-92A4-A259-FA5C-A77D4F329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77F8C-2C91-8753-7FA2-A8A15EDB05E9}"/>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1935138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91F6-4E57-9811-244F-E769E0C018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DADE49-73F0-FD6D-4215-34726B3312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88801-AA54-6FA4-FEC2-F529DCC3FCDA}"/>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5" name="Footer Placeholder 4">
            <a:extLst>
              <a:ext uri="{FF2B5EF4-FFF2-40B4-BE49-F238E27FC236}">
                <a16:creationId xmlns:a16="http://schemas.microsoft.com/office/drawing/2014/main" id="{BD339D8D-F793-735F-0957-D2BDA65FB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FED00-B2AA-900D-DB2C-2DA1AEF61D0D}"/>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2210610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036B4-C4C8-52D2-B244-52CAB2E828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3E3F5-D066-0747-0DAA-DFF2F07A94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47353-3E97-8003-1149-0AB63CDA2F37}"/>
              </a:ext>
            </a:extLst>
          </p:cNvPr>
          <p:cNvSpPr>
            <a:spLocks noGrp="1"/>
          </p:cNvSpPr>
          <p:nvPr>
            <p:ph type="dt" sz="half" idx="10"/>
          </p:nvPr>
        </p:nvSpPr>
        <p:spPr/>
        <p:txBody>
          <a:bodyPr/>
          <a:lstStyle/>
          <a:p>
            <a:fld id="{639F12B8-BF7A-4E64-AD07-1E691AB041D4}" type="datetimeFigureOut">
              <a:rPr lang="en-US" smtClean="0"/>
              <a:t>10/6/2023</a:t>
            </a:fld>
            <a:endParaRPr lang="en-US"/>
          </a:p>
        </p:txBody>
      </p:sp>
      <p:sp>
        <p:nvSpPr>
          <p:cNvPr id="5" name="Footer Placeholder 4">
            <a:extLst>
              <a:ext uri="{FF2B5EF4-FFF2-40B4-BE49-F238E27FC236}">
                <a16:creationId xmlns:a16="http://schemas.microsoft.com/office/drawing/2014/main" id="{8A307174-942E-A58F-E69E-5A06FCF42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68521-57A1-643A-E5F9-3F90EF29C97F}"/>
              </a:ext>
            </a:extLst>
          </p:cNvPr>
          <p:cNvSpPr>
            <a:spLocks noGrp="1"/>
          </p:cNvSpPr>
          <p:nvPr>
            <p:ph type="sldNum" sz="quarter" idx="12"/>
          </p:nvPr>
        </p:nvSpPr>
        <p:spPr/>
        <p:txBody>
          <a:bodyPr/>
          <a:lstStyle/>
          <a:p>
            <a:fld id="{C32F6DAC-8122-4B0A-BF9E-64690A8D3BCC}" type="slidenum">
              <a:rPr lang="en-US" smtClean="0"/>
              <a:t>‹#›</a:t>
            </a:fld>
            <a:endParaRPr lang="en-US"/>
          </a:p>
        </p:txBody>
      </p:sp>
    </p:spTree>
    <p:extLst>
      <p:ext uri="{BB962C8B-B14F-4D97-AF65-F5344CB8AC3E}">
        <p14:creationId xmlns:p14="http://schemas.microsoft.com/office/powerpoint/2010/main" val="360429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Google Shape;95;p2">
            <a:extLst>
              <a:ext uri="{FF2B5EF4-FFF2-40B4-BE49-F238E27FC236}">
                <a16:creationId xmlns:a16="http://schemas.microsoft.com/office/drawing/2014/main" id="{340F41CF-0381-0EFE-D300-929873265908}"/>
              </a:ext>
            </a:extLst>
          </p:cNvPr>
          <p:cNvSpPr/>
          <p:nvPr userDrawn="1"/>
        </p:nvSpPr>
        <p:spPr>
          <a:xfrm>
            <a:off x="-733709" y="4556559"/>
            <a:ext cx="2839017" cy="2743200"/>
          </a:xfrm>
          <a:custGeom>
            <a:avLst/>
            <a:gdLst/>
            <a:ahLst/>
            <a:cxnLst/>
            <a:rect l="l" t="t" r="r" b="b"/>
            <a:pathLst>
              <a:path w="4258525" h="4114800" extrusionOk="0">
                <a:moveTo>
                  <a:pt x="0" y="0"/>
                </a:moveTo>
                <a:lnTo>
                  <a:pt x="4258526" y="0"/>
                </a:lnTo>
                <a:lnTo>
                  <a:pt x="4258526" y="4114800"/>
                </a:lnTo>
                <a:lnTo>
                  <a:pt x="0" y="4114800"/>
                </a:lnTo>
                <a:lnTo>
                  <a:pt x="0" y="0"/>
                </a:lnTo>
                <a:close/>
              </a:path>
            </a:pathLst>
          </a:custGeom>
          <a:blipFill rotWithShape="1">
            <a:blip r:embed="rId2">
              <a:alphaModFix/>
            </a:blip>
            <a:stretch>
              <a:fillRect/>
            </a:stretch>
          </a:blipFill>
          <a:ln>
            <a:noFill/>
          </a:ln>
        </p:spPr>
        <p:txBody>
          <a:bodyPr/>
          <a:lstStyle/>
          <a:p>
            <a:endParaRPr lang="en-US" sz="1200"/>
          </a:p>
        </p:txBody>
      </p:sp>
      <p:sp>
        <p:nvSpPr>
          <p:cNvPr id="8" name="Google Shape;96;p2">
            <a:extLst>
              <a:ext uri="{FF2B5EF4-FFF2-40B4-BE49-F238E27FC236}">
                <a16:creationId xmlns:a16="http://schemas.microsoft.com/office/drawing/2014/main" id="{B5616547-97B1-0447-8FA7-E41671893B1F}"/>
              </a:ext>
            </a:extLst>
          </p:cNvPr>
          <p:cNvSpPr/>
          <p:nvPr userDrawn="1"/>
        </p:nvSpPr>
        <p:spPr>
          <a:xfrm>
            <a:off x="-156267" y="-442537"/>
            <a:ext cx="2839017" cy="2743200"/>
          </a:xfrm>
          <a:custGeom>
            <a:avLst/>
            <a:gdLst/>
            <a:ahLst/>
            <a:cxnLst/>
            <a:rect l="l" t="t" r="r" b="b"/>
            <a:pathLst>
              <a:path w="4258525" h="4114800" extrusionOk="0">
                <a:moveTo>
                  <a:pt x="0" y="0"/>
                </a:moveTo>
                <a:lnTo>
                  <a:pt x="4258525" y="0"/>
                </a:lnTo>
                <a:lnTo>
                  <a:pt x="4258525" y="4114800"/>
                </a:lnTo>
                <a:lnTo>
                  <a:pt x="0" y="4114800"/>
                </a:lnTo>
                <a:lnTo>
                  <a:pt x="0" y="0"/>
                </a:lnTo>
                <a:close/>
              </a:path>
            </a:pathLst>
          </a:custGeom>
          <a:blipFill rotWithShape="1">
            <a:blip r:embed="rId2">
              <a:alphaModFix/>
            </a:blip>
            <a:stretch>
              <a:fillRect/>
            </a:stretch>
          </a:blipFill>
          <a:ln>
            <a:noFill/>
          </a:ln>
        </p:spPr>
        <p:txBody>
          <a:bodyPr/>
          <a:lstStyle/>
          <a:p>
            <a:endParaRPr lang="en-US" sz="1200"/>
          </a:p>
        </p:txBody>
      </p:sp>
      <p:sp>
        <p:nvSpPr>
          <p:cNvPr id="9" name="Google Shape;98;p2">
            <a:extLst>
              <a:ext uri="{FF2B5EF4-FFF2-40B4-BE49-F238E27FC236}">
                <a16:creationId xmlns:a16="http://schemas.microsoft.com/office/drawing/2014/main" id="{ACBAF281-2DA7-57FA-6109-496FF308C751}"/>
              </a:ext>
            </a:extLst>
          </p:cNvPr>
          <p:cNvSpPr/>
          <p:nvPr userDrawn="1"/>
        </p:nvSpPr>
        <p:spPr>
          <a:xfrm>
            <a:off x="10272862" y="-1007279"/>
            <a:ext cx="2839017" cy="2743200"/>
          </a:xfrm>
          <a:custGeom>
            <a:avLst/>
            <a:gdLst/>
            <a:ahLst/>
            <a:cxnLst/>
            <a:rect l="l" t="t" r="r" b="b"/>
            <a:pathLst>
              <a:path w="4258525" h="4114800" extrusionOk="0">
                <a:moveTo>
                  <a:pt x="0" y="0"/>
                </a:moveTo>
                <a:lnTo>
                  <a:pt x="4258525" y="0"/>
                </a:lnTo>
                <a:lnTo>
                  <a:pt x="4258525" y="4114800"/>
                </a:lnTo>
                <a:lnTo>
                  <a:pt x="0" y="4114800"/>
                </a:lnTo>
                <a:lnTo>
                  <a:pt x="0" y="0"/>
                </a:lnTo>
                <a:close/>
              </a:path>
            </a:pathLst>
          </a:custGeom>
          <a:blipFill rotWithShape="1">
            <a:blip r:embed="rId2">
              <a:alphaModFix/>
            </a:blip>
            <a:stretch>
              <a:fillRect/>
            </a:stretch>
          </a:blipFill>
          <a:ln>
            <a:noFill/>
          </a:ln>
        </p:spPr>
        <p:txBody>
          <a:bodyPr/>
          <a:lstStyle/>
          <a:p>
            <a:endParaRPr lang="en-US" sz="1200"/>
          </a:p>
        </p:txBody>
      </p:sp>
      <p:sp>
        <p:nvSpPr>
          <p:cNvPr id="10" name="Google Shape;103;p2">
            <a:extLst>
              <a:ext uri="{FF2B5EF4-FFF2-40B4-BE49-F238E27FC236}">
                <a16:creationId xmlns:a16="http://schemas.microsoft.com/office/drawing/2014/main" id="{FDA009F4-A6DC-0220-2CC1-502814CC85E8}"/>
              </a:ext>
            </a:extLst>
          </p:cNvPr>
          <p:cNvSpPr/>
          <p:nvPr userDrawn="1"/>
        </p:nvSpPr>
        <p:spPr>
          <a:xfrm>
            <a:off x="9435309" y="5949281"/>
            <a:ext cx="2565843" cy="929841"/>
          </a:xfrm>
          <a:custGeom>
            <a:avLst/>
            <a:gdLst/>
            <a:ahLst/>
            <a:cxnLst/>
            <a:rect l="l" t="t" r="r" b="b"/>
            <a:pathLst>
              <a:path w="3848765" h="1394761" extrusionOk="0">
                <a:moveTo>
                  <a:pt x="0" y="0"/>
                </a:moveTo>
                <a:lnTo>
                  <a:pt x="3848765" y="0"/>
                </a:lnTo>
                <a:lnTo>
                  <a:pt x="3848765" y="1394761"/>
                </a:lnTo>
                <a:lnTo>
                  <a:pt x="0" y="1394761"/>
                </a:lnTo>
                <a:lnTo>
                  <a:pt x="0" y="0"/>
                </a:lnTo>
                <a:close/>
              </a:path>
            </a:pathLst>
          </a:custGeom>
          <a:blipFill rotWithShape="1">
            <a:blip r:embed="rId3">
              <a:alphaModFix/>
            </a:blip>
            <a:stretch>
              <a:fillRect/>
            </a:stretch>
          </a:blipFill>
          <a:ln>
            <a:noFill/>
          </a:ln>
        </p:spPr>
        <p:txBody>
          <a:bodyPr/>
          <a:lstStyle/>
          <a:p>
            <a:endParaRPr lang="en-US" sz="1200"/>
          </a:p>
        </p:txBody>
      </p:sp>
      <p:sp>
        <p:nvSpPr>
          <p:cNvPr id="11" name="Google Shape;105;p2">
            <a:extLst>
              <a:ext uri="{FF2B5EF4-FFF2-40B4-BE49-F238E27FC236}">
                <a16:creationId xmlns:a16="http://schemas.microsoft.com/office/drawing/2014/main" id="{493961AC-9F20-3B46-A97B-DB307306AEE7}"/>
              </a:ext>
            </a:extLst>
          </p:cNvPr>
          <p:cNvSpPr/>
          <p:nvPr userDrawn="1"/>
        </p:nvSpPr>
        <p:spPr>
          <a:xfrm>
            <a:off x="10581644" y="5011015"/>
            <a:ext cx="2839017" cy="2743200"/>
          </a:xfrm>
          <a:custGeom>
            <a:avLst/>
            <a:gdLst/>
            <a:ahLst/>
            <a:cxnLst/>
            <a:rect l="l" t="t" r="r" b="b"/>
            <a:pathLst>
              <a:path w="4258525" h="4114800" extrusionOk="0">
                <a:moveTo>
                  <a:pt x="0" y="0"/>
                </a:moveTo>
                <a:lnTo>
                  <a:pt x="4258525" y="0"/>
                </a:lnTo>
                <a:lnTo>
                  <a:pt x="4258525" y="4114800"/>
                </a:lnTo>
                <a:lnTo>
                  <a:pt x="0" y="4114800"/>
                </a:lnTo>
                <a:lnTo>
                  <a:pt x="0" y="0"/>
                </a:lnTo>
                <a:close/>
              </a:path>
            </a:pathLst>
          </a:custGeom>
          <a:blipFill rotWithShape="1">
            <a:blip r:embed="rId2">
              <a:alphaModFix/>
            </a:blip>
            <a:stretch>
              <a:fillRect/>
            </a:stretch>
          </a:blipFill>
          <a:ln>
            <a:noFill/>
          </a:ln>
        </p:spPr>
        <p:txBody>
          <a:bodyPr/>
          <a:lstStyle/>
          <a:p>
            <a:endParaRPr lang="en-US" sz="1200"/>
          </a:p>
        </p:txBody>
      </p:sp>
      <p:sp>
        <p:nvSpPr>
          <p:cNvPr id="13" name="Title 1">
            <a:extLst>
              <a:ext uri="{FF2B5EF4-FFF2-40B4-BE49-F238E27FC236}">
                <a16:creationId xmlns:a16="http://schemas.microsoft.com/office/drawing/2014/main" id="{C7CCF118-71DF-2D6A-ED8E-7C3F2FAFCCB9}"/>
              </a:ext>
            </a:extLst>
          </p:cNvPr>
          <p:cNvSpPr>
            <a:spLocks noGrp="1"/>
          </p:cNvSpPr>
          <p:nvPr>
            <p:ph type="title"/>
          </p:nvPr>
        </p:nvSpPr>
        <p:spPr>
          <a:xfrm>
            <a:off x="5239983" y="365125"/>
            <a:ext cx="6113816" cy="1325563"/>
          </a:xfrm>
        </p:spPr>
        <p:txBody>
          <a:bodyPr>
            <a:normAutofit/>
          </a:bodyPr>
          <a:lstStyle>
            <a:lvl1pPr>
              <a:defRPr lang="en-US" sz="3583" kern="1200" dirty="0" smtClean="0">
                <a:solidFill>
                  <a:srgbClr val="000000"/>
                </a:solidFill>
                <a:latin typeface="Open Sans Bold"/>
                <a:ea typeface="+mn-ea"/>
                <a:cs typeface="+mn-cs"/>
              </a:defRPr>
            </a:lvl1pPr>
          </a:lstStyle>
          <a:p>
            <a:r>
              <a:rPr lang="en-US" dirty="0"/>
              <a:t>Click to edit Master title style</a:t>
            </a:r>
          </a:p>
        </p:txBody>
      </p:sp>
      <p:sp>
        <p:nvSpPr>
          <p:cNvPr id="14" name="Content Placeholder 2">
            <a:extLst>
              <a:ext uri="{FF2B5EF4-FFF2-40B4-BE49-F238E27FC236}">
                <a16:creationId xmlns:a16="http://schemas.microsoft.com/office/drawing/2014/main" id="{CF80228C-AD84-E827-7AFF-7E11522B079D}"/>
              </a:ext>
            </a:extLst>
          </p:cNvPr>
          <p:cNvSpPr>
            <a:spLocks noGrp="1"/>
          </p:cNvSpPr>
          <p:nvPr>
            <p:ph idx="1"/>
          </p:nvPr>
        </p:nvSpPr>
        <p:spPr>
          <a:xfrm>
            <a:off x="5239983" y="1690688"/>
            <a:ext cx="6172200" cy="3862871"/>
          </a:xfrm>
        </p:spPr>
        <p:txBody>
          <a:bodyPr/>
          <a:lstStyle>
            <a:lvl1pPr marL="0" algn="l" defTabSz="914400" rtl="0" eaLnBrk="1" latinLnBrk="0" hangingPunct="1">
              <a:lnSpc>
                <a:spcPts val="3028"/>
              </a:lnSpc>
              <a:defRPr lang="en-US" sz="2163" kern="1200" dirty="0" smtClean="0">
                <a:solidFill>
                  <a:srgbClr val="000000"/>
                </a:solidFill>
                <a:latin typeface="Open Sans"/>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reeform 14">
            <a:extLst>
              <a:ext uri="{FF2B5EF4-FFF2-40B4-BE49-F238E27FC236}">
                <a16:creationId xmlns:a16="http://schemas.microsoft.com/office/drawing/2014/main" id="{A200483D-66DA-E223-AF05-7E0797204EC2}"/>
              </a:ext>
            </a:extLst>
          </p:cNvPr>
          <p:cNvSpPr/>
          <p:nvPr userDrawn="1"/>
        </p:nvSpPr>
        <p:spPr>
          <a:xfrm>
            <a:off x="258181" y="6382616"/>
            <a:ext cx="3745869" cy="375994"/>
          </a:xfrm>
          <a:custGeom>
            <a:avLst/>
            <a:gdLst/>
            <a:ahLst/>
            <a:cxnLst/>
            <a:rect l="l" t="t" r="r" b="b"/>
            <a:pathLst>
              <a:path w="5024000" h="591200">
                <a:moveTo>
                  <a:pt x="0" y="0"/>
                </a:moveTo>
                <a:lnTo>
                  <a:pt x="5024000" y="0"/>
                </a:lnTo>
                <a:lnTo>
                  <a:pt x="5024000" y="591200"/>
                </a:lnTo>
                <a:lnTo>
                  <a:pt x="0" y="591200"/>
                </a:lnTo>
                <a:lnTo>
                  <a:pt x="0" y="0"/>
                </a:lnTo>
                <a:close/>
              </a:path>
            </a:pathLst>
          </a:custGeom>
          <a:blipFill>
            <a:blip r:embed="rId4"/>
            <a:stretch>
              <a:fillRect/>
            </a:stretch>
          </a:blipFill>
        </p:spPr>
        <p:txBody>
          <a:bodyPr/>
          <a:lstStyle/>
          <a:p>
            <a:endParaRPr lang="en-US"/>
          </a:p>
        </p:txBody>
      </p:sp>
      <p:grpSp>
        <p:nvGrpSpPr>
          <p:cNvPr id="2" name="Group 1">
            <a:extLst>
              <a:ext uri="{FF2B5EF4-FFF2-40B4-BE49-F238E27FC236}">
                <a16:creationId xmlns:a16="http://schemas.microsoft.com/office/drawing/2014/main" id="{875307B1-B61E-957F-38FC-81E6198670FF}"/>
              </a:ext>
            </a:extLst>
          </p:cNvPr>
          <p:cNvGrpSpPr/>
          <p:nvPr userDrawn="1"/>
        </p:nvGrpSpPr>
        <p:grpSpPr>
          <a:xfrm>
            <a:off x="9767162" y="2050553"/>
            <a:ext cx="2357429" cy="2645830"/>
            <a:chOff x="9977314" y="2050553"/>
            <a:chExt cx="2357429" cy="2645830"/>
          </a:xfrm>
        </p:grpSpPr>
        <p:sp>
          <p:nvSpPr>
            <p:cNvPr id="3" name="Freeform 7">
              <a:extLst>
                <a:ext uri="{FF2B5EF4-FFF2-40B4-BE49-F238E27FC236}">
                  <a16:creationId xmlns:a16="http://schemas.microsoft.com/office/drawing/2014/main" id="{61E5B020-7F43-A54D-DAF0-A23A68244898}"/>
                </a:ext>
              </a:extLst>
            </p:cNvPr>
            <p:cNvSpPr/>
            <p:nvPr/>
          </p:nvSpPr>
          <p:spPr>
            <a:xfrm>
              <a:off x="10913867" y="2050553"/>
              <a:ext cx="1226764" cy="1226764"/>
            </a:xfrm>
            <a:custGeom>
              <a:avLst/>
              <a:gdLst/>
              <a:ahLst/>
              <a:cxnLst/>
              <a:rect l="l" t="t" r="r" b="b"/>
              <a:pathLst>
                <a:path w="1840146" h="1840146">
                  <a:moveTo>
                    <a:pt x="0" y="0"/>
                  </a:moveTo>
                  <a:lnTo>
                    <a:pt x="1840146" y="0"/>
                  </a:lnTo>
                  <a:lnTo>
                    <a:pt x="1840146" y="1840147"/>
                  </a:lnTo>
                  <a:lnTo>
                    <a:pt x="0" y="1840147"/>
                  </a:lnTo>
                  <a:lnTo>
                    <a:pt x="0" y="0"/>
                  </a:lnTo>
                  <a:close/>
                </a:path>
              </a:pathLst>
            </a:custGeom>
            <a:blipFill>
              <a:blip r:embed="rId5"/>
              <a:stretch>
                <a:fillRect/>
              </a:stretch>
            </a:blipFill>
          </p:spPr>
          <p:txBody>
            <a:bodyPr/>
            <a:lstStyle/>
            <a:p>
              <a:endParaRPr lang="en-US" sz="1200"/>
            </a:p>
          </p:txBody>
        </p:sp>
        <p:sp>
          <p:nvSpPr>
            <p:cNvPr id="4" name="Freeform 8">
              <a:extLst>
                <a:ext uri="{FF2B5EF4-FFF2-40B4-BE49-F238E27FC236}">
                  <a16:creationId xmlns:a16="http://schemas.microsoft.com/office/drawing/2014/main" id="{A5032137-A932-7D1F-C398-EE217981E098}"/>
                </a:ext>
              </a:extLst>
            </p:cNvPr>
            <p:cNvSpPr/>
            <p:nvPr/>
          </p:nvSpPr>
          <p:spPr>
            <a:xfrm>
              <a:off x="9977314" y="2338954"/>
              <a:ext cx="2357429" cy="2357429"/>
            </a:xfrm>
            <a:custGeom>
              <a:avLst/>
              <a:gdLst/>
              <a:ahLst/>
              <a:cxnLst/>
              <a:rect l="l" t="t" r="r" b="b"/>
              <a:pathLst>
                <a:path w="3536144" h="3536144">
                  <a:moveTo>
                    <a:pt x="0" y="0"/>
                  </a:moveTo>
                  <a:lnTo>
                    <a:pt x="3536143" y="0"/>
                  </a:lnTo>
                  <a:lnTo>
                    <a:pt x="3536143" y="3536143"/>
                  </a:lnTo>
                  <a:lnTo>
                    <a:pt x="0" y="3536143"/>
                  </a:lnTo>
                  <a:lnTo>
                    <a:pt x="0" y="0"/>
                  </a:lnTo>
                  <a:close/>
                </a:path>
              </a:pathLst>
            </a:custGeom>
            <a:blipFill>
              <a:blip r:embed="rId6"/>
              <a:stretch>
                <a:fillRect/>
              </a:stretch>
            </a:blipFill>
          </p:spPr>
          <p:txBody>
            <a:bodyPr/>
            <a:lstStyle/>
            <a:p>
              <a:endParaRPr lang="en-US" sz="1200"/>
            </a:p>
          </p:txBody>
        </p:sp>
        <p:sp>
          <p:nvSpPr>
            <p:cNvPr id="5" name="Freeform 9">
              <a:extLst>
                <a:ext uri="{FF2B5EF4-FFF2-40B4-BE49-F238E27FC236}">
                  <a16:creationId xmlns:a16="http://schemas.microsoft.com/office/drawing/2014/main" id="{92072309-8B4B-9E01-E028-335367AFF23F}"/>
                </a:ext>
              </a:extLst>
            </p:cNvPr>
            <p:cNvSpPr/>
            <p:nvPr/>
          </p:nvSpPr>
          <p:spPr>
            <a:xfrm>
              <a:off x="11372353" y="3643133"/>
              <a:ext cx="962390" cy="962390"/>
            </a:xfrm>
            <a:custGeom>
              <a:avLst/>
              <a:gdLst/>
              <a:ahLst/>
              <a:cxnLst/>
              <a:rect l="l" t="t" r="r" b="b"/>
              <a:pathLst>
                <a:path w="1443585" h="1443585">
                  <a:moveTo>
                    <a:pt x="0" y="0"/>
                  </a:moveTo>
                  <a:lnTo>
                    <a:pt x="1443584" y="0"/>
                  </a:lnTo>
                  <a:lnTo>
                    <a:pt x="1443584" y="1443585"/>
                  </a:lnTo>
                  <a:lnTo>
                    <a:pt x="0" y="1443585"/>
                  </a:lnTo>
                  <a:lnTo>
                    <a:pt x="0" y="0"/>
                  </a:lnTo>
                  <a:close/>
                </a:path>
              </a:pathLst>
            </a:custGeom>
            <a:blipFill>
              <a:blip r:embed="rId7"/>
              <a:stretch>
                <a:fillRect/>
              </a:stretch>
            </a:blipFill>
          </p:spPr>
          <p:txBody>
            <a:bodyPr/>
            <a:lstStyle/>
            <a:p>
              <a:endParaRPr lang="en-US" sz="1200"/>
            </a:p>
          </p:txBody>
        </p:sp>
      </p:grpSp>
      <p:sp>
        <p:nvSpPr>
          <p:cNvPr id="6" name="Content Placeholder 2">
            <a:extLst>
              <a:ext uri="{FF2B5EF4-FFF2-40B4-BE49-F238E27FC236}">
                <a16:creationId xmlns:a16="http://schemas.microsoft.com/office/drawing/2014/main" id="{231E5C10-2D52-6373-F706-BC5B176CE2DA}"/>
              </a:ext>
            </a:extLst>
          </p:cNvPr>
          <p:cNvSpPr>
            <a:spLocks noGrp="1"/>
          </p:cNvSpPr>
          <p:nvPr>
            <p:ph sz="half" idx="10"/>
          </p:nvPr>
        </p:nvSpPr>
        <p:spPr>
          <a:xfrm>
            <a:off x="67409" y="169068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33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7A42-6922-452D-9149-D2E942A47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A87B4-B1A0-2F8B-C7CC-7F974E7EF3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15ABC6-A6FD-8C63-B079-FD3B30EACF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21CEB5-C84E-C9D9-6E57-74F1D1576C78}"/>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6" name="Footer Placeholder 5">
            <a:extLst>
              <a:ext uri="{FF2B5EF4-FFF2-40B4-BE49-F238E27FC236}">
                <a16:creationId xmlns:a16="http://schemas.microsoft.com/office/drawing/2014/main" id="{B28E49AD-A62A-1EDE-A4B4-3E2CDBE86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70194-C069-CF77-7C2B-244C0175F4F6}"/>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318939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125F-8404-7A2A-AF95-70153A78A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7DCE60-A74A-E367-AC43-D55277D1D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956216-C6DC-F345-B701-EA908B2E4E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2A1AB4-1DC4-1A94-C608-1C9A996A53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FE9C0-FF39-23F6-C385-2FDF08D8B3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C9025-A923-1D68-2680-03A5735E3077}"/>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8" name="Footer Placeholder 7">
            <a:extLst>
              <a:ext uri="{FF2B5EF4-FFF2-40B4-BE49-F238E27FC236}">
                <a16:creationId xmlns:a16="http://schemas.microsoft.com/office/drawing/2014/main" id="{B7F4520B-1250-EC20-E5D5-4EBF14A1F8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7D21CD-D87B-0FA3-8EE1-E873284008E8}"/>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339895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24A1-83DA-88A6-E152-90E21AC257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1BFACD-FFCC-D5F5-002B-3068FD71FCD7}"/>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4" name="Footer Placeholder 3">
            <a:extLst>
              <a:ext uri="{FF2B5EF4-FFF2-40B4-BE49-F238E27FC236}">
                <a16:creationId xmlns:a16="http://schemas.microsoft.com/office/drawing/2014/main" id="{5E47DFED-F4C8-2987-7F21-6C204B988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17A85-CF87-9F18-3679-F8C3052676E1}"/>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401439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CC57-A6A8-D20F-C470-8832D7C13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CD6CA9-6CE0-BAE8-00E7-E996575A8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99344-58A5-5146-AF73-AFEE1738B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810C9E-3150-D969-F99D-6D3B4AF2BFEB}"/>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6" name="Footer Placeholder 5">
            <a:extLst>
              <a:ext uri="{FF2B5EF4-FFF2-40B4-BE49-F238E27FC236}">
                <a16:creationId xmlns:a16="http://schemas.microsoft.com/office/drawing/2014/main" id="{8F9D718A-DFE8-B5BC-BE21-CAAFCF19D3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4913A-E375-9F38-74B0-1BE230373A4E}"/>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1290687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3E117-6C83-207B-1FD4-53B9191356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0DB5BF-E120-FA55-DAF8-2E0D46C5A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ED88F69-09C7-8A15-FBAC-93A63B31A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7A15-2EF6-CFF9-A699-2A48AE59C2DB}"/>
              </a:ext>
            </a:extLst>
          </p:cNvPr>
          <p:cNvSpPr>
            <a:spLocks noGrp="1"/>
          </p:cNvSpPr>
          <p:nvPr>
            <p:ph type="dt" sz="half" idx="10"/>
          </p:nvPr>
        </p:nvSpPr>
        <p:spPr/>
        <p:txBody>
          <a:bodyPr/>
          <a:lstStyle/>
          <a:p>
            <a:fld id="{68B97B30-EB7E-42AF-964E-9CF04B7AA082}" type="datetimeFigureOut">
              <a:rPr lang="en-US" smtClean="0"/>
              <a:t>10/6/2023</a:t>
            </a:fld>
            <a:endParaRPr lang="en-US"/>
          </a:p>
        </p:txBody>
      </p:sp>
      <p:sp>
        <p:nvSpPr>
          <p:cNvPr id="6" name="Footer Placeholder 5">
            <a:extLst>
              <a:ext uri="{FF2B5EF4-FFF2-40B4-BE49-F238E27FC236}">
                <a16:creationId xmlns:a16="http://schemas.microsoft.com/office/drawing/2014/main" id="{0227DEC7-7E4B-1C07-7DE0-D9B130086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9E56A-6699-72C1-7648-09E1456D34F9}"/>
              </a:ext>
            </a:extLst>
          </p:cNvPr>
          <p:cNvSpPr>
            <a:spLocks noGrp="1"/>
          </p:cNvSpPr>
          <p:nvPr>
            <p:ph type="sldNum" sz="quarter" idx="12"/>
          </p:nvPr>
        </p:nvSpPr>
        <p:spPr/>
        <p:txBody>
          <a:bodyPr/>
          <a:lstStyle/>
          <a:p>
            <a:fld id="{3DABA7DA-8256-493F-BF3A-E4E9A1B23A6C}" type="slidenum">
              <a:rPr lang="en-US" smtClean="0"/>
              <a:t>‹#›</a:t>
            </a:fld>
            <a:endParaRPr lang="en-US"/>
          </a:p>
        </p:txBody>
      </p:sp>
    </p:spTree>
    <p:extLst>
      <p:ext uri="{BB962C8B-B14F-4D97-AF65-F5344CB8AC3E}">
        <p14:creationId xmlns:p14="http://schemas.microsoft.com/office/powerpoint/2010/main" val="3162124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F5308-E473-5780-0DA4-DC862F01F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4FAD51-1BA2-3F9E-0DF6-586B24214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6A7DB-0341-7023-672D-1FE74ED076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B4E85A3F-FD10-B5C8-5B0A-C5FCD3C20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C6B811-E377-9F1D-1860-162977424E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BA7DA-8256-493F-BF3A-E4E9A1B23A6C}" type="slidenum">
              <a:rPr lang="en-US" smtClean="0"/>
              <a:t>‹#›</a:t>
            </a:fld>
            <a:endParaRPr lang="en-US"/>
          </a:p>
        </p:txBody>
      </p:sp>
    </p:spTree>
    <p:extLst>
      <p:ext uri="{BB962C8B-B14F-4D97-AF65-F5344CB8AC3E}">
        <p14:creationId xmlns:p14="http://schemas.microsoft.com/office/powerpoint/2010/main" val="1106930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F5308-E473-5780-0DA4-DC862F01F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4FAD51-1BA2-3F9E-0DF6-586B24214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6A7DB-0341-7023-672D-1FE74ED076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97B30-EB7E-42AF-964E-9CF04B7AA082}" type="datetimeFigureOut">
              <a:rPr lang="en-US" smtClean="0"/>
              <a:t>10/6/2023</a:t>
            </a:fld>
            <a:endParaRPr lang="en-US"/>
          </a:p>
        </p:txBody>
      </p:sp>
      <p:sp>
        <p:nvSpPr>
          <p:cNvPr id="5" name="Footer Placeholder 4">
            <a:extLst>
              <a:ext uri="{FF2B5EF4-FFF2-40B4-BE49-F238E27FC236}">
                <a16:creationId xmlns:a16="http://schemas.microsoft.com/office/drawing/2014/main" id="{B4E85A3F-FD10-B5C8-5B0A-C5FCD3C20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C6B811-E377-9F1D-1860-162977424E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BA7DA-8256-493F-BF3A-E4E9A1B23A6C}" type="slidenum">
              <a:rPr lang="en-US" smtClean="0"/>
              <a:t>‹#›</a:t>
            </a:fld>
            <a:endParaRPr lang="en-US"/>
          </a:p>
        </p:txBody>
      </p:sp>
    </p:spTree>
    <p:extLst>
      <p:ext uri="{BB962C8B-B14F-4D97-AF65-F5344CB8AC3E}">
        <p14:creationId xmlns:p14="http://schemas.microsoft.com/office/powerpoint/2010/main" val="2135529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B8347C-BF98-C820-3679-917D6744A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D6F9E-050E-9766-FAFE-7B79285AF6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DE30C-27D8-F606-253E-30B808C060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F12B8-BF7A-4E64-AD07-1E691AB041D4}" type="datetimeFigureOut">
              <a:rPr lang="en-US" smtClean="0"/>
              <a:t>10/6/2023</a:t>
            </a:fld>
            <a:endParaRPr lang="en-US"/>
          </a:p>
        </p:txBody>
      </p:sp>
      <p:sp>
        <p:nvSpPr>
          <p:cNvPr id="5" name="Footer Placeholder 4">
            <a:extLst>
              <a:ext uri="{FF2B5EF4-FFF2-40B4-BE49-F238E27FC236}">
                <a16:creationId xmlns:a16="http://schemas.microsoft.com/office/drawing/2014/main" id="{615AD28D-9C44-FFAB-D798-24BB322F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61741-ABC0-B93B-7A8F-7B8375FBBE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F6DAC-8122-4B0A-BF9E-64690A8D3BCC}" type="slidenum">
              <a:rPr lang="en-US" smtClean="0"/>
              <a:t>‹#›</a:t>
            </a:fld>
            <a:endParaRPr lang="en-US"/>
          </a:p>
        </p:txBody>
      </p:sp>
    </p:spTree>
    <p:extLst>
      <p:ext uri="{BB962C8B-B14F-4D97-AF65-F5344CB8AC3E}">
        <p14:creationId xmlns:p14="http://schemas.microsoft.com/office/powerpoint/2010/main" val="1997764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8" name="Google Shape;88;p1"/>
          <p:cNvSpPr/>
          <p:nvPr/>
        </p:nvSpPr>
        <p:spPr>
          <a:xfrm>
            <a:off x="177649" y="203200"/>
            <a:ext cx="6294700" cy="2281149"/>
          </a:xfrm>
          <a:custGeom>
            <a:avLst/>
            <a:gdLst/>
            <a:ahLst/>
            <a:cxnLst/>
            <a:rect l="l" t="t" r="r" b="b"/>
            <a:pathLst>
              <a:path w="9442050" h="3421723" extrusionOk="0">
                <a:moveTo>
                  <a:pt x="0" y="0"/>
                </a:moveTo>
                <a:lnTo>
                  <a:pt x="9442050" y="0"/>
                </a:lnTo>
                <a:lnTo>
                  <a:pt x="9442050" y="3421723"/>
                </a:lnTo>
                <a:lnTo>
                  <a:pt x="0" y="3421723"/>
                </a:lnTo>
                <a:lnTo>
                  <a:pt x="0" y="0"/>
                </a:lnTo>
                <a:close/>
              </a:path>
            </a:pathLst>
          </a:custGeom>
          <a:blipFill rotWithShape="1">
            <a:blip r:embed="rId3">
              <a:alphaModFix/>
            </a:blip>
            <a:stretch>
              <a:fillRect/>
            </a:stretch>
          </a:blipFill>
          <a:ln>
            <a:noFill/>
          </a:ln>
        </p:spPr>
        <p:txBody>
          <a:bodyPr/>
          <a:lstStyle/>
          <a:p>
            <a:endParaRPr lang="en-US" sz="1200"/>
          </a:p>
        </p:txBody>
      </p:sp>
      <p:sp>
        <p:nvSpPr>
          <p:cNvPr id="89" name="Google Shape;89;p1"/>
          <p:cNvSpPr txBox="1"/>
          <p:nvPr/>
        </p:nvSpPr>
        <p:spPr>
          <a:xfrm>
            <a:off x="11469995" y="6355985"/>
            <a:ext cx="609700" cy="344582"/>
          </a:xfrm>
          <a:prstGeom prst="rect">
            <a:avLst/>
          </a:prstGeom>
          <a:noFill/>
          <a:ln>
            <a:noFill/>
          </a:ln>
        </p:spPr>
        <p:txBody>
          <a:bodyPr spcFirstLastPara="1" wrap="square" lIns="0" tIns="0" rIns="0" bIns="0" anchor="t" anchorCtr="0">
            <a:spAutoFit/>
          </a:bodyPr>
          <a:lstStyle/>
          <a:p>
            <a:pPr>
              <a:lnSpc>
                <a:spcPct val="120007"/>
              </a:lnSpc>
            </a:pPr>
            <a:r>
              <a:rPr lang="en-US" sz="1866">
                <a:solidFill>
                  <a:srgbClr val="000000"/>
                </a:solidFill>
                <a:latin typeface="Arial"/>
                <a:ea typeface="Arial"/>
                <a:cs typeface="Arial"/>
                <a:sym typeface="Arial"/>
              </a:rPr>
              <a:t>1</a:t>
            </a:r>
            <a:endParaRPr sz="1200"/>
          </a:p>
        </p:txBody>
      </p:sp>
      <p:sp>
        <p:nvSpPr>
          <p:cNvPr id="90" name="Google Shape;90;p1"/>
          <p:cNvSpPr txBox="1"/>
          <p:nvPr/>
        </p:nvSpPr>
        <p:spPr>
          <a:xfrm>
            <a:off x="310211" y="3200400"/>
            <a:ext cx="8265404" cy="1113510"/>
          </a:xfrm>
          <a:prstGeom prst="rect">
            <a:avLst/>
          </a:prstGeom>
          <a:noFill/>
          <a:ln>
            <a:noFill/>
          </a:ln>
        </p:spPr>
        <p:txBody>
          <a:bodyPr spcFirstLastPara="1" wrap="square" lIns="0" tIns="0" rIns="0" bIns="0" anchor="t" anchorCtr="0">
            <a:spAutoFit/>
          </a:bodyPr>
          <a:lstStyle/>
          <a:p>
            <a:pPr algn="ctr">
              <a:lnSpc>
                <a:spcPct val="179996"/>
              </a:lnSpc>
            </a:pPr>
            <a:r>
              <a:rPr lang="en-US" sz="4020" b="1" dirty="0">
                <a:solidFill>
                  <a:srgbClr val="000000"/>
                </a:solidFill>
                <a:latin typeface="Open Sans"/>
                <a:ea typeface="Open Sans"/>
                <a:cs typeface="Open Sans"/>
                <a:sym typeface="Open Sans"/>
              </a:rPr>
              <a:t>Last Two Decades: A Glance</a:t>
            </a:r>
            <a:endParaRPr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378AD-370B-4EC2-F090-BD5C455BA9D3}"/>
              </a:ext>
            </a:extLst>
          </p:cNvPr>
          <p:cNvSpPr>
            <a:spLocks noGrp="1"/>
          </p:cNvSpPr>
          <p:nvPr>
            <p:ph type="title"/>
          </p:nvPr>
        </p:nvSpPr>
        <p:spPr>
          <a:xfrm>
            <a:off x="2905760" y="365126"/>
            <a:ext cx="8448039" cy="1009862"/>
          </a:xfrm>
        </p:spPr>
        <p:txBody>
          <a:bodyPr>
            <a:normAutofit fontScale="90000"/>
          </a:bodyPr>
          <a:lstStyle/>
          <a:p>
            <a:r>
              <a:rPr lang="en-US" dirty="0"/>
              <a:t>Challenge</a:t>
            </a:r>
            <a:br>
              <a:rPr lang="en-US" dirty="0"/>
            </a:br>
            <a:endParaRPr lang="en-US" dirty="0"/>
          </a:p>
        </p:txBody>
      </p:sp>
      <p:sp>
        <p:nvSpPr>
          <p:cNvPr id="3" name="Content Placeholder 2">
            <a:extLst>
              <a:ext uri="{FF2B5EF4-FFF2-40B4-BE49-F238E27FC236}">
                <a16:creationId xmlns:a16="http://schemas.microsoft.com/office/drawing/2014/main" id="{47F322F0-71B1-63F9-5ED0-EEC6C8835271}"/>
              </a:ext>
            </a:extLst>
          </p:cNvPr>
          <p:cNvSpPr>
            <a:spLocks noGrp="1"/>
          </p:cNvSpPr>
          <p:nvPr>
            <p:ph idx="1"/>
          </p:nvPr>
        </p:nvSpPr>
        <p:spPr>
          <a:xfrm>
            <a:off x="6529493" y="1690688"/>
            <a:ext cx="4882690" cy="3862871"/>
          </a:xfrm>
        </p:spPr>
        <p:txBody>
          <a:bodyPr/>
          <a:lstStyle/>
          <a:p>
            <a:r>
              <a:rPr lang="en-US" dirty="0"/>
              <a:t>Rapid Increase in Majors</a:t>
            </a:r>
          </a:p>
          <a:p>
            <a:r>
              <a:rPr lang="en-US" dirty="0"/>
              <a:t>Faculty Counts ??</a:t>
            </a:r>
          </a:p>
        </p:txBody>
      </p:sp>
      <p:pic>
        <p:nvPicPr>
          <p:cNvPr id="8" name="Content Placeholder 7">
            <a:extLst>
              <a:ext uri="{FF2B5EF4-FFF2-40B4-BE49-F238E27FC236}">
                <a16:creationId xmlns:a16="http://schemas.microsoft.com/office/drawing/2014/main" id="{6D83EE8B-C331-0F88-5505-E734AB5305CA}"/>
              </a:ext>
            </a:extLst>
          </p:cNvPr>
          <p:cNvPicPr>
            <a:picLocks noGrp="1" noChangeAspect="1"/>
          </p:cNvPicPr>
          <p:nvPr>
            <p:ph sz="half" idx="10"/>
          </p:nvPr>
        </p:nvPicPr>
        <p:blipFill>
          <a:blip r:embed="rId2"/>
          <a:stretch>
            <a:fillRect/>
          </a:stretch>
        </p:blipFill>
        <p:spPr>
          <a:xfrm>
            <a:off x="460007" y="1273749"/>
            <a:ext cx="6320100" cy="5219125"/>
          </a:xfrm>
          <a:prstGeom prst="rect">
            <a:avLst/>
          </a:prstGeom>
        </p:spPr>
      </p:pic>
    </p:spTree>
    <p:extLst>
      <p:ext uri="{BB962C8B-B14F-4D97-AF65-F5344CB8AC3E}">
        <p14:creationId xmlns:p14="http://schemas.microsoft.com/office/powerpoint/2010/main" val="34472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t="12531" b="12531"/>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279400"/>
            <a:ext cx="3811901" cy="1500411"/>
          </a:xfrm>
          <a:prstGeom prst="rect">
            <a:avLst/>
          </a:prstGeom>
        </p:spPr>
        <p:txBody>
          <a:bodyPr lIns="0" tIns="0" rIns="0" bIns="0" rtlCol="0" anchor="t">
            <a:spAutoFit/>
          </a:bodyPr>
          <a:lstStyle/>
          <a:p>
            <a:pPr>
              <a:lnSpc>
                <a:spcPts val="3941"/>
              </a:lnSpc>
            </a:pPr>
            <a:r>
              <a:rPr lang="en-US" sz="3583">
                <a:solidFill>
                  <a:srgbClr val="000000"/>
                </a:solidFill>
                <a:latin typeface="Open Sans Bold"/>
              </a:rPr>
              <a:t>THE BRENDAN IRIBE CENTER</a:t>
            </a:r>
          </a:p>
          <a:p>
            <a:pPr>
              <a:lnSpc>
                <a:spcPts val="3941"/>
              </a:lnSpc>
            </a:pPr>
            <a:endParaRPr lang="en-US" sz="3583">
              <a:solidFill>
                <a:srgbClr val="000000"/>
              </a:solidFill>
              <a:latin typeface="Open Sans Bold"/>
            </a:endParaRPr>
          </a:p>
        </p:txBody>
      </p:sp>
      <p:sp>
        <p:nvSpPr>
          <p:cNvPr id="12" name="TextBox 12"/>
          <p:cNvSpPr txBox="1"/>
          <p:nvPr/>
        </p:nvSpPr>
        <p:spPr>
          <a:xfrm>
            <a:off x="5981225" y="1482559"/>
            <a:ext cx="4589401" cy="3552576"/>
          </a:xfrm>
          <a:prstGeom prst="rect">
            <a:avLst/>
          </a:prstGeom>
        </p:spPr>
        <p:txBody>
          <a:bodyPr lIns="0" tIns="0" rIns="0" bIns="0" rtlCol="0" anchor="t">
            <a:spAutoFit/>
          </a:bodyPr>
          <a:lstStyle/>
          <a:p>
            <a:pPr>
              <a:lnSpc>
                <a:spcPts val="3132"/>
              </a:lnSpc>
            </a:pPr>
            <a:r>
              <a:rPr lang="en-US" sz="2237" dirty="0">
                <a:solidFill>
                  <a:srgbClr val="000000"/>
                </a:solidFill>
                <a:latin typeface="Open Sans"/>
              </a:rPr>
              <a:t>Opened in April 2019, the Brendan </a:t>
            </a:r>
            <a:r>
              <a:rPr lang="en-US" sz="2237" dirty="0" err="1">
                <a:solidFill>
                  <a:srgbClr val="000000"/>
                </a:solidFill>
                <a:latin typeface="Open Sans"/>
              </a:rPr>
              <a:t>Iribe</a:t>
            </a:r>
            <a:r>
              <a:rPr lang="en-US" sz="2237" dirty="0">
                <a:solidFill>
                  <a:srgbClr val="000000"/>
                </a:solidFill>
                <a:latin typeface="Open Sans"/>
              </a:rPr>
              <a:t> Center is a 215,000-square-foot facility costing $152 million, built over three years. It was funded by Brendan </a:t>
            </a:r>
            <a:r>
              <a:rPr lang="en-US" sz="2237" dirty="0" err="1">
                <a:solidFill>
                  <a:srgbClr val="000000"/>
                </a:solidFill>
                <a:latin typeface="Open Sans"/>
              </a:rPr>
              <a:t>Iribe</a:t>
            </a:r>
            <a:r>
              <a:rPr lang="en-US" sz="2237" dirty="0">
                <a:solidFill>
                  <a:srgbClr val="000000"/>
                </a:solidFill>
                <a:latin typeface="Open Sans"/>
              </a:rPr>
              <a:t> and other contributors and includes classrooms, offices, specialized labs, a makerspace, cafe, outdoor area, and a 298-seat auditorium.</a:t>
            </a: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98A5-97F9-8900-7FD4-DB89297861D8}"/>
              </a:ext>
            </a:extLst>
          </p:cNvPr>
          <p:cNvSpPr>
            <a:spLocks noGrp="1"/>
          </p:cNvSpPr>
          <p:nvPr>
            <p:ph type="title"/>
          </p:nvPr>
        </p:nvSpPr>
        <p:spPr/>
        <p:txBody>
          <a:bodyPr/>
          <a:lstStyle/>
          <a:p>
            <a:r>
              <a:rPr lang="en-US" dirty="0"/>
              <a:t>Eighth Chair  Ming Lin </a:t>
            </a:r>
          </a:p>
        </p:txBody>
      </p:sp>
      <p:sp>
        <p:nvSpPr>
          <p:cNvPr id="3" name="Content Placeholder 2">
            <a:extLst>
              <a:ext uri="{FF2B5EF4-FFF2-40B4-BE49-F238E27FC236}">
                <a16:creationId xmlns:a16="http://schemas.microsoft.com/office/drawing/2014/main" id="{F96C8132-D1B0-767C-C7C0-41EF720FD803}"/>
              </a:ext>
            </a:extLst>
          </p:cNvPr>
          <p:cNvSpPr>
            <a:spLocks noGrp="1"/>
          </p:cNvSpPr>
          <p:nvPr>
            <p:ph idx="1"/>
          </p:nvPr>
        </p:nvSpPr>
        <p:spPr/>
        <p:txBody>
          <a:bodyPr/>
          <a:lstStyle/>
          <a:p>
            <a:r>
              <a:rPr lang="en-US" dirty="0"/>
              <a:t>Term – Jan 2018 – July 2020</a:t>
            </a:r>
          </a:p>
          <a:p>
            <a:r>
              <a:rPr lang="en-US" dirty="0"/>
              <a:t>Large Undergraduate Program</a:t>
            </a:r>
          </a:p>
          <a:p>
            <a:r>
              <a:rPr lang="en-US" dirty="0"/>
              <a:t>Raised funding for multiple chairs and labs</a:t>
            </a:r>
          </a:p>
          <a:p>
            <a:r>
              <a:rPr lang="en-US" dirty="0"/>
              <a:t>Top TEN in CS ranking</a:t>
            </a:r>
          </a:p>
          <a:p>
            <a:r>
              <a:rPr lang="en-US" dirty="0"/>
              <a:t>Moved from AVW to </a:t>
            </a:r>
            <a:r>
              <a:rPr lang="en-US" dirty="0" err="1"/>
              <a:t>Iribe</a:t>
            </a:r>
            <a:r>
              <a:rPr lang="en-US" dirty="0"/>
              <a:t> Center</a:t>
            </a:r>
          </a:p>
          <a:p>
            <a:endParaRPr lang="en-US" dirty="0"/>
          </a:p>
        </p:txBody>
      </p:sp>
      <p:pic>
        <p:nvPicPr>
          <p:cNvPr id="4098" name="Picture 2" descr="Photo of Ming Lin">
            <a:extLst>
              <a:ext uri="{FF2B5EF4-FFF2-40B4-BE49-F238E27FC236}">
                <a16:creationId xmlns:a16="http://schemas.microsoft.com/office/drawing/2014/main" id="{761F02CE-32D0-4203-1E2E-E7A4AB1799E4}"/>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222111" y="1408852"/>
            <a:ext cx="4458261" cy="449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30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428E-21FF-2C32-3CF1-853D16470BB1}"/>
              </a:ext>
            </a:extLst>
          </p:cNvPr>
          <p:cNvSpPr>
            <a:spLocks noGrp="1"/>
          </p:cNvSpPr>
          <p:nvPr>
            <p:ph type="title"/>
          </p:nvPr>
        </p:nvSpPr>
        <p:spPr>
          <a:xfrm>
            <a:off x="2485424" y="296971"/>
            <a:ext cx="6113816" cy="1325563"/>
          </a:xfrm>
        </p:spPr>
        <p:txBody>
          <a:bodyPr/>
          <a:lstStyle/>
          <a:p>
            <a:r>
              <a:rPr lang="en-US" dirty="0"/>
              <a:t>Majors vs. Faculty counts</a:t>
            </a:r>
          </a:p>
        </p:txBody>
      </p:sp>
      <p:sp>
        <p:nvSpPr>
          <p:cNvPr id="3" name="Content Placeholder 2">
            <a:extLst>
              <a:ext uri="{FF2B5EF4-FFF2-40B4-BE49-F238E27FC236}">
                <a16:creationId xmlns:a16="http://schemas.microsoft.com/office/drawing/2014/main" id="{D47BC2D3-4532-536F-4870-E9958B3A1AC5}"/>
              </a:ext>
            </a:extLst>
          </p:cNvPr>
          <p:cNvSpPr>
            <a:spLocks noGrp="1"/>
          </p:cNvSpPr>
          <p:nvPr>
            <p:ph idx="1"/>
          </p:nvPr>
        </p:nvSpPr>
        <p:spPr>
          <a:xfrm>
            <a:off x="7647093" y="1690688"/>
            <a:ext cx="3765090" cy="3862871"/>
          </a:xfrm>
        </p:spPr>
        <p:txBody>
          <a:bodyPr/>
          <a:lstStyle/>
          <a:p>
            <a:r>
              <a:rPr lang="en-US" dirty="0"/>
              <a:t>Challenging times</a:t>
            </a:r>
          </a:p>
        </p:txBody>
      </p:sp>
      <p:pic>
        <p:nvPicPr>
          <p:cNvPr id="11" name="Content Placeholder 10">
            <a:extLst>
              <a:ext uri="{FF2B5EF4-FFF2-40B4-BE49-F238E27FC236}">
                <a16:creationId xmlns:a16="http://schemas.microsoft.com/office/drawing/2014/main" id="{DB53DAAF-3F21-D081-1B68-87E9214FC003}"/>
              </a:ext>
            </a:extLst>
          </p:cNvPr>
          <p:cNvPicPr>
            <a:picLocks noGrp="1" noChangeAspect="1"/>
          </p:cNvPicPr>
          <p:nvPr>
            <p:ph sz="half" idx="10"/>
          </p:nvPr>
        </p:nvPicPr>
        <p:blipFill>
          <a:blip r:embed="rId2"/>
          <a:stretch>
            <a:fillRect/>
          </a:stretch>
        </p:blipFill>
        <p:spPr>
          <a:xfrm>
            <a:off x="779817" y="1474865"/>
            <a:ext cx="6562476" cy="4843317"/>
          </a:xfrm>
          <a:prstGeom prst="rect">
            <a:avLst/>
          </a:prstGeom>
        </p:spPr>
      </p:pic>
    </p:spTree>
    <p:extLst>
      <p:ext uri="{BB962C8B-B14F-4D97-AF65-F5344CB8AC3E}">
        <p14:creationId xmlns:p14="http://schemas.microsoft.com/office/powerpoint/2010/main" val="334498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18E5-200D-5192-EA03-5751688BEE63}"/>
              </a:ext>
            </a:extLst>
          </p:cNvPr>
          <p:cNvSpPr>
            <a:spLocks noGrp="1"/>
          </p:cNvSpPr>
          <p:nvPr>
            <p:ph type="title"/>
          </p:nvPr>
        </p:nvSpPr>
        <p:spPr>
          <a:xfrm>
            <a:off x="3996267" y="365125"/>
            <a:ext cx="7357532" cy="1325563"/>
          </a:xfrm>
        </p:spPr>
        <p:txBody>
          <a:bodyPr/>
          <a:lstStyle/>
          <a:p>
            <a:r>
              <a:rPr lang="en-US" dirty="0"/>
              <a:t>Ninth Chair – Matthias Zwicker</a:t>
            </a:r>
          </a:p>
        </p:txBody>
      </p:sp>
      <p:sp>
        <p:nvSpPr>
          <p:cNvPr id="3" name="Content Placeholder 2">
            <a:extLst>
              <a:ext uri="{FF2B5EF4-FFF2-40B4-BE49-F238E27FC236}">
                <a16:creationId xmlns:a16="http://schemas.microsoft.com/office/drawing/2014/main" id="{668D582B-D241-6E5A-1138-F0AAB472AB56}"/>
              </a:ext>
            </a:extLst>
          </p:cNvPr>
          <p:cNvSpPr>
            <a:spLocks noGrp="1"/>
          </p:cNvSpPr>
          <p:nvPr>
            <p:ph idx="1"/>
          </p:nvPr>
        </p:nvSpPr>
        <p:spPr/>
        <p:txBody>
          <a:bodyPr/>
          <a:lstStyle/>
          <a:p>
            <a:r>
              <a:rPr lang="en-US" dirty="0"/>
              <a:t>Term – July 2021 -</a:t>
            </a:r>
          </a:p>
        </p:txBody>
      </p:sp>
      <p:pic>
        <p:nvPicPr>
          <p:cNvPr id="1026" name="Picture 2">
            <a:extLst>
              <a:ext uri="{FF2B5EF4-FFF2-40B4-BE49-F238E27FC236}">
                <a16:creationId xmlns:a16="http://schemas.microsoft.com/office/drawing/2014/main" id="{9B01C19F-DFA6-8316-AC2C-EFFC84F6001D}"/>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154729" y="1521663"/>
            <a:ext cx="5181600" cy="381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043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6560" r="32610"/>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228600"/>
            <a:ext cx="4342437" cy="1500411"/>
          </a:xfrm>
          <a:prstGeom prst="rect">
            <a:avLst/>
          </a:prstGeom>
        </p:spPr>
        <p:txBody>
          <a:bodyPr lIns="0" tIns="0" rIns="0" bIns="0" rtlCol="0" anchor="t">
            <a:spAutoFit/>
          </a:bodyPr>
          <a:lstStyle/>
          <a:p>
            <a:pPr>
              <a:lnSpc>
                <a:spcPts val="3941"/>
              </a:lnSpc>
            </a:pPr>
            <a:r>
              <a:rPr lang="en-US" sz="3583" dirty="0">
                <a:solidFill>
                  <a:srgbClr val="000000"/>
                </a:solidFill>
                <a:latin typeface="Open Sans Bold"/>
              </a:rPr>
              <a:t>UNDERGRAD SPECIALIZATIONS</a:t>
            </a:r>
          </a:p>
          <a:p>
            <a:pPr>
              <a:lnSpc>
                <a:spcPts val="3941"/>
              </a:lnSpc>
            </a:pPr>
            <a:endParaRPr lang="en-US" sz="3583" dirty="0">
              <a:solidFill>
                <a:srgbClr val="000000"/>
              </a:solidFill>
              <a:latin typeface="Open Sans Bold"/>
            </a:endParaRPr>
          </a:p>
        </p:txBody>
      </p:sp>
      <p:sp>
        <p:nvSpPr>
          <p:cNvPr id="12" name="TextBox 12"/>
          <p:cNvSpPr txBox="1"/>
          <p:nvPr/>
        </p:nvSpPr>
        <p:spPr>
          <a:xfrm>
            <a:off x="5952024" y="1466206"/>
            <a:ext cx="4629621" cy="4207306"/>
          </a:xfrm>
          <a:prstGeom prst="rect">
            <a:avLst/>
          </a:prstGeom>
        </p:spPr>
        <p:txBody>
          <a:bodyPr lIns="0" tIns="0" rIns="0" bIns="0" rtlCol="0" anchor="t">
            <a:spAutoFit/>
          </a:bodyPr>
          <a:lstStyle/>
          <a:p>
            <a:pPr>
              <a:lnSpc>
                <a:spcPts val="3028"/>
              </a:lnSpc>
            </a:pPr>
            <a:r>
              <a:rPr lang="en-US" sz="2163" dirty="0">
                <a:solidFill>
                  <a:srgbClr val="000000"/>
                </a:solidFill>
                <a:latin typeface="Open Sans"/>
              </a:rPr>
              <a:t>UMD's Department of Computer Science has consistently modernized its undergraduate offerings, introducing Cybersecurity in 2013, Data Science in 2016, Machine Learning in 2020, and Quantum Information in 2022. These additions emphasize the department's commitment to equipping students for specialized roles in evolving tech fields.</a:t>
            </a: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203885" y="533400"/>
            <a:ext cx="5618590" cy="4999097"/>
            <a:chOff x="0" y="0"/>
            <a:chExt cx="11237180" cy="9998194"/>
          </a:xfrm>
        </p:grpSpPr>
        <p:pic>
          <p:nvPicPr>
            <p:cNvPr id="5" name="Picture 5"/>
            <p:cNvPicPr>
              <a:picLocks noChangeAspect="1"/>
            </p:cNvPicPr>
            <p:nvPr/>
          </p:nvPicPr>
          <p:blipFill>
            <a:blip r:embed="rId4"/>
            <a:srcRect l="7852" r="7852"/>
            <a:stretch>
              <a:fillRect/>
            </a:stretch>
          </p:blipFill>
          <p:spPr>
            <a:xfrm>
              <a:off x="0" y="0"/>
              <a:ext cx="11237180" cy="9998194"/>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538126"/>
            <a:ext cx="5575775" cy="1269578"/>
          </a:xfrm>
          <a:prstGeom prst="rect">
            <a:avLst/>
          </a:prstGeom>
        </p:spPr>
        <p:txBody>
          <a:bodyPr lIns="0" tIns="0" rIns="0" bIns="0" rtlCol="0" anchor="t">
            <a:spAutoFit/>
          </a:bodyPr>
          <a:lstStyle/>
          <a:p>
            <a:pPr>
              <a:lnSpc>
                <a:spcPts val="3272"/>
              </a:lnSpc>
            </a:pPr>
            <a:r>
              <a:rPr lang="en-US" sz="2975">
                <a:solidFill>
                  <a:srgbClr val="000000"/>
                </a:solidFill>
                <a:latin typeface="Open Sans Bold"/>
              </a:rPr>
              <a:t>THE MARYLAND CENTER FOR WOMEN IN COMPUTING</a:t>
            </a:r>
          </a:p>
          <a:p>
            <a:pPr>
              <a:lnSpc>
                <a:spcPts val="3272"/>
              </a:lnSpc>
            </a:pPr>
            <a:endParaRPr lang="en-US" sz="2975">
              <a:solidFill>
                <a:srgbClr val="000000"/>
              </a:solidFill>
              <a:latin typeface="Open Sans Bold"/>
            </a:endParaRPr>
          </a:p>
        </p:txBody>
      </p:sp>
      <p:sp>
        <p:nvSpPr>
          <p:cNvPr id="12" name="TextBox 12"/>
          <p:cNvSpPr txBox="1"/>
          <p:nvPr/>
        </p:nvSpPr>
        <p:spPr>
          <a:xfrm>
            <a:off x="5981225" y="1595583"/>
            <a:ext cx="4600419" cy="4204934"/>
          </a:xfrm>
          <a:prstGeom prst="rect">
            <a:avLst/>
          </a:prstGeom>
        </p:spPr>
        <p:txBody>
          <a:bodyPr lIns="0" tIns="0" rIns="0" bIns="0" rtlCol="0" anchor="t">
            <a:spAutoFit/>
          </a:bodyPr>
          <a:lstStyle/>
          <a:p>
            <a:pPr>
              <a:lnSpc>
                <a:spcPts val="3335"/>
              </a:lnSpc>
            </a:pPr>
            <a:r>
              <a:rPr lang="en-US" sz="2381">
                <a:solidFill>
                  <a:srgbClr val="000000"/>
                </a:solidFill>
                <a:latin typeface="Open Sans"/>
              </a:rPr>
              <a:t>In 2014, the Department initiated the Maryland Center for Women in Computing (MCWIC) to enhance diversity in computing, specifically for women. MCWIC combines research, education, outreach, and partnerships to bolster a community supporting women in computing.</a:t>
            </a: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8757" r="31098"/>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279400"/>
            <a:ext cx="5761945" cy="1038746"/>
          </a:xfrm>
          <a:prstGeom prst="rect">
            <a:avLst/>
          </a:prstGeom>
        </p:spPr>
        <p:txBody>
          <a:bodyPr lIns="0" tIns="0" rIns="0" bIns="0" rtlCol="0" anchor="t">
            <a:spAutoFit/>
          </a:bodyPr>
          <a:lstStyle/>
          <a:p>
            <a:pPr>
              <a:lnSpc>
                <a:spcPts val="2735"/>
              </a:lnSpc>
            </a:pPr>
            <a:r>
              <a:rPr lang="en-US" sz="2486" dirty="0">
                <a:solidFill>
                  <a:srgbClr val="000000"/>
                </a:solidFill>
                <a:latin typeface="Open Sans Bold"/>
              </a:rPr>
              <a:t>ESTABLISHMENT OF THE IMMERSIVE MEDIA DESIGN PROGRAM</a:t>
            </a:r>
          </a:p>
          <a:p>
            <a:pPr>
              <a:lnSpc>
                <a:spcPts val="2735"/>
              </a:lnSpc>
            </a:pPr>
            <a:endParaRPr lang="en-US" sz="2486" dirty="0">
              <a:solidFill>
                <a:srgbClr val="000000"/>
              </a:solidFill>
              <a:latin typeface="Open Sans Bold"/>
            </a:endParaRPr>
          </a:p>
        </p:txBody>
      </p:sp>
      <p:sp>
        <p:nvSpPr>
          <p:cNvPr id="12" name="TextBox 12"/>
          <p:cNvSpPr txBox="1"/>
          <p:nvPr/>
        </p:nvSpPr>
        <p:spPr>
          <a:xfrm>
            <a:off x="5930425" y="1214747"/>
            <a:ext cx="4651219" cy="4745210"/>
          </a:xfrm>
          <a:prstGeom prst="rect">
            <a:avLst/>
          </a:prstGeom>
        </p:spPr>
        <p:txBody>
          <a:bodyPr lIns="0" tIns="0" rIns="0" bIns="0" rtlCol="0" anchor="t">
            <a:spAutoFit/>
          </a:bodyPr>
          <a:lstStyle/>
          <a:p>
            <a:pPr>
              <a:lnSpc>
                <a:spcPts val="3133"/>
              </a:lnSpc>
            </a:pPr>
            <a:r>
              <a:rPr lang="en-US" sz="2237">
                <a:solidFill>
                  <a:srgbClr val="000000"/>
                </a:solidFill>
                <a:latin typeface="Open Sans"/>
              </a:rPr>
              <a:t>Launched in 2020, the University of Maryland’s Immersive Media Design (IMD) Program combines art with computer science, led by experts in virtual reality and human-computer interaction. By Fall 2023, it’s graduating its first class, filled its faculty roles, has 110 majors, expanded its summer incubator program, and continues to refine its labs and curriculum.</a:t>
            </a:r>
          </a:p>
          <a:p>
            <a:pPr>
              <a:lnSpc>
                <a:spcPts val="3133"/>
              </a:lnSpc>
            </a:pPr>
            <a:endParaRPr lang="en-US" sz="2237">
              <a:solidFill>
                <a:srgbClr val="000000"/>
              </a:solidFill>
              <a:latin typeface="Open Sans"/>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4378" r="4378"/>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459572"/>
            <a:ext cx="5923123" cy="1500411"/>
          </a:xfrm>
          <a:prstGeom prst="rect">
            <a:avLst/>
          </a:prstGeom>
        </p:spPr>
        <p:txBody>
          <a:bodyPr lIns="0" tIns="0" rIns="0" bIns="0" rtlCol="0" anchor="t">
            <a:spAutoFit/>
          </a:bodyPr>
          <a:lstStyle/>
          <a:p>
            <a:pPr>
              <a:lnSpc>
                <a:spcPts val="3941"/>
              </a:lnSpc>
            </a:pPr>
            <a:r>
              <a:rPr lang="en-US" sz="3583">
                <a:solidFill>
                  <a:srgbClr val="000000"/>
                </a:solidFill>
                <a:latin typeface="Open Sans Bold"/>
              </a:rPr>
              <a:t>INSTITUTE FOR ROBUST QUANTUM SIMULATION</a:t>
            </a:r>
          </a:p>
          <a:p>
            <a:pPr>
              <a:lnSpc>
                <a:spcPts val="3941"/>
              </a:lnSpc>
            </a:pPr>
            <a:endParaRPr lang="en-US" sz="3583">
              <a:solidFill>
                <a:srgbClr val="000000"/>
              </a:solidFill>
              <a:latin typeface="Open Sans Bold"/>
            </a:endParaRPr>
          </a:p>
        </p:txBody>
      </p:sp>
      <p:sp>
        <p:nvSpPr>
          <p:cNvPr id="12" name="TextBox 12"/>
          <p:cNvSpPr txBox="1"/>
          <p:nvPr/>
        </p:nvSpPr>
        <p:spPr>
          <a:xfrm>
            <a:off x="6000275" y="1651000"/>
            <a:ext cx="4581369" cy="4487447"/>
          </a:xfrm>
          <a:prstGeom prst="rect">
            <a:avLst/>
          </a:prstGeom>
        </p:spPr>
        <p:txBody>
          <a:bodyPr lIns="0" tIns="0" rIns="0" bIns="0" rtlCol="0" anchor="t">
            <a:spAutoFit/>
          </a:bodyPr>
          <a:lstStyle/>
          <a:p>
            <a:pPr>
              <a:lnSpc>
                <a:spcPts val="3213"/>
              </a:lnSpc>
            </a:pPr>
            <a:r>
              <a:rPr lang="en-US" sz="2295" dirty="0">
                <a:solidFill>
                  <a:srgbClr val="000000"/>
                </a:solidFill>
                <a:latin typeface="Open Sans"/>
              </a:rPr>
              <a:t>In 2021, the NSF-backed Quantum Leap Challenge Institute for Robust Quantum Simulation was founded, concentrating on verified quantum simulations, environmental factor-focused quantum simulations, and scalable simulations for scientific and tech progress.</a:t>
            </a:r>
          </a:p>
          <a:p>
            <a:pPr>
              <a:lnSpc>
                <a:spcPts val="3213"/>
              </a:lnSpc>
            </a:pPr>
            <a:endParaRPr lang="en-US" sz="2295" dirty="0">
              <a:solidFill>
                <a:srgbClr val="000000"/>
              </a:solidFill>
              <a:latin typeface="Open Sans"/>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24337" r="24337"/>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279400"/>
            <a:ext cx="5761945" cy="1500411"/>
          </a:xfrm>
          <a:prstGeom prst="rect">
            <a:avLst/>
          </a:prstGeom>
        </p:spPr>
        <p:txBody>
          <a:bodyPr lIns="0" tIns="0" rIns="0" bIns="0" rtlCol="0" anchor="t">
            <a:spAutoFit/>
          </a:bodyPr>
          <a:lstStyle/>
          <a:p>
            <a:pPr>
              <a:lnSpc>
                <a:spcPts val="3941"/>
              </a:lnSpc>
            </a:pPr>
            <a:r>
              <a:rPr lang="en-US" sz="3583" dirty="0">
                <a:solidFill>
                  <a:srgbClr val="000000"/>
                </a:solidFill>
                <a:latin typeface="Open Sans Bold"/>
              </a:rPr>
              <a:t>DATA SCIENCE MINOR PROGRAM</a:t>
            </a:r>
          </a:p>
          <a:p>
            <a:pPr>
              <a:lnSpc>
                <a:spcPts val="3941"/>
              </a:lnSpc>
            </a:pPr>
            <a:endParaRPr lang="en-US" sz="3583" dirty="0">
              <a:solidFill>
                <a:srgbClr val="000000"/>
              </a:solidFill>
              <a:latin typeface="Open Sans Bold"/>
            </a:endParaRPr>
          </a:p>
        </p:txBody>
      </p:sp>
      <p:sp>
        <p:nvSpPr>
          <p:cNvPr id="12" name="TextBox 12"/>
          <p:cNvSpPr txBox="1"/>
          <p:nvPr/>
        </p:nvSpPr>
        <p:spPr>
          <a:xfrm>
            <a:off x="5974875" y="1513989"/>
            <a:ext cx="4526543" cy="4591257"/>
          </a:xfrm>
          <a:prstGeom prst="rect">
            <a:avLst/>
          </a:prstGeom>
        </p:spPr>
        <p:txBody>
          <a:bodyPr lIns="0" tIns="0" rIns="0" bIns="0" rtlCol="0" anchor="t">
            <a:spAutoFit/>
          </a:bodyPr>
          <a:lstStyle/>
          <a:p>
            <a:pPr>
              <a:lnSpc>
                <a:spcPts val="2994"/>
              </a:lnSpc>
            </a:pPr>
            <a:r>
              <a:rPr lang="en-US" sz="2139">
                <a:solidFill>
                  <a:srgbClr val="000000"/>
                </a:solidFill>
                <a:latin typeface="Open Sans"/>
              </a:rPr>
              <a:t>In May 2022, the Departments of Computer Science and Mathematics launched the Data Science Minor Program, providing in-depth training in scientific methods, algorithms, and data interpretation. Students undergo core DATA courses covering computer science, mathematics, statistics, ethics, and data science best practices.</a:t>
            </a:r>
          </a:p>
          <a:p>
            <a:pPr>
              <a:lnSpc>
                <a:spcPts val="2994"/>
              </a:lnSpc>
            </a:pPr>
            <a:endParaRPr lang="en-US" sz="2139">
              <a:solidFill>
                <a:srgbClr val="000000"/>
              </a:solidFill>
              <a:latin typeface="Open Sans"/>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2C94-1776-C79A-34B5-7762FE331D1E}"/>
              </a:ext>
            </a:extLst>
          </p:cNvPr>
          <p:cNvSpPr>
            <a:spLocks noGrp="1"/>
          </p:cNvSpPr>
          <p:nvPr>
            <p:ph type="title"/>
          </p:nvPr>
        </p:nvSpPr>
        <p:spPr/>
        <p:txBody>
          <a:bodyPr/>
          <a:lstStyle/>
          <a:p>
            <a:r>
              <a:rPr lang="en-US" dirty="0"/>
              <a:t>Sixth Chair – Larry Davis</a:t>
            </a:r>
          </a:p>
        </p:txBody>
      </p:sp>
      <p:sp>
        <p:nvSpPr>
          <p:cNvPr id="3" name="Content Placeholder 2">
            <a:extLst>
              <a:ext uri="{FF2B5EF4-FFF2-40B4-BE49-F238E27FC236}">
                <a16:creationId xmlns:a16="http://schemas.microsoft.com/office/drawing/2014/main" id="{FF06B07A-20D4-1494-2AC6-72087073D4FA}"/>
              </a:ext>
            </a:extLst>
          </p:cNvPr>
          <p:cNvSpPr>
            <a:spLocks noGrp="1"/>
          </p:cNvSpPr>
          <p:nvPr>
            <p:ph idx="1"/>
          </p:nvPr>
        </p:nvSpPr>
        <p:spPr/>
        <p:txBody>
          <a:bodyPr/>
          <a:lstStyle/>
          <a:p>
            <a:r>
              <a:rPr lang="en-US" dirty="0"/>
              <a:t>Term 1999- 2012</a:t>
            </a:r>
          </a:p>
          <a:p>
            <a:r>
              <a:rPr lang="en-US" dirty="0"/>
              <a:t>Longest tenure as a chair</a:t>
            </a:r>
          </a:p>
          <a:p>
            <a:r>
              <a:rPr lang="en-US" dirty="0"/>
              <a:t>Brought about many changes </a:t>
            </a:r>
          </a:p>
        </p:txBody>
      </p:sp>
      <p:pic>
        <p:nvPicPr>
          <p:cNvPr id="2050" name="Picture 2" descr="Photo of Larry Davis">
            <a:extLst>
              <a:ext uri="{FF2B5EF4-FFF2-40B4-BE49-F238E27FC236}">
                <a16:creationId xmlns:a16="http://schemas.microsoft.com/office/drawing/2014/main" id="{CA0916FE-BB1D-0D06-1CF6-8F6DA681AE35}"/>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529646" y="1090507"/>
            <a:ext cx="3852701" cy="502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848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24566" r="24566"/>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279400"/>
            <a:ext cx="4342437" cy="1500411"/>
          </a:xfrm>
          <a:prstGeom prst="rect">
            <a:avLst/>
          </a:prstGeom>
        </p:spPr>
        <p:txBody>
          <a:bodyPr lIns="0" tIns="0" rIns="0" bIns="0" rtlCol="0" anchor="t">
            <a:spAutoFit/>
          </a:bodyPr>
          <a:lstStyle/>
          <a:p>
            <a:pPr>
              <a:lnSpc>
                <a:spcPts val="3941"/>
              </a:lnSpc>
            </a:pPr>
            <a:r>
              <a:rPr lang="en-US" sz="3583">
                <a:solidFill>
                  <a:srgbClr val="000000"/>
                </a:solidFill>
                <a:latin typeface="Open Sans Bold"/>
              </a:rPr>
              <a:t>TRUSTWORTHY AI WITH TRAILS</a:t>
            </a:r>
          </a:p>
          <a:p>
            <a:pPr>
              <a:lnSpc>
                <a:spcPts val="3941"/>
              </a:lnSpc>
            </a:pPr>
            <a:endParaRPr lang="en-US" sz="3583">
              <a:solidFill>
                <a:srgbClr val="000000"/>
              </a:solidFill>
              <a:latin typeface="Open Sans Bold"/>
            </a:endParaRPr>
          </a:p>
        </p:txBody>
      </p:sp>
      <p:sp>
        <p:nvSpPr>
          <p:cNvPr id="12" name="TextBox 12"/>
          <p:cNvSpPr txBox="1"/>
          <p:nvPr/>
        </p:nvSpPr>
        <p:spPr>
          <a:xfrm>
            <a:off x="5962175" y="1447800"/>
            <a:ext cx="4708740" cy="4285853"/>
          </a:xfrm>
          <a:prstGeom prst="rect">
            <a:avLst/>
          </a:prstGeom>
        </p:spPr>
        <p:txBody>
          <a:bodyPr lIns="0" tIns="0" rIns="0" bIns="0" rtlCol="0" anchor="t">
            <a:spAutoFit/>
          </a:bodyPr>
          <a:lstStyle/>
          <a:p>
            <a:pPr>
              <a:lnSpc>
                <a:spcPts val="2821"/>
              </a:lnSpc>
            </a:pPr>
            <a:r>
              <a:rPr lang="en-US" sz="2015" dirty="0">
                <a:solidFill>
                  <a:srgbClr val="000000"/>
                </a:solidFill>
                <a:latin typeface="Open Sans"/>
              </a:rPr>
              <a:t>Established in 2023, TRAILS, is backed by a $20 million grant from the NSF and the National Institute of Standards and Technology. It is a partnership between the University of Maryland, George Washington University, and Morgan State University, and aims to steer AI towards ethics, human rights, and insights from marginalized communities beyond just technological innovation.</a:t>
            </a:r>
          </a:p>
          <a:p>
            <a:pPr>
              <a:lnSpc>
                <a:spcPts val="2821"/>
              </a:lnSpc>
            </a:pPr>
            <a:endParaRPr lang="en-US" sz="2015" dirty="0">
              <a:solidFill>
                <a:srgbClr val="000000"/>
              </a:solidFill>
              <a:latin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7347" r="31824"/>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279400"/>
            <a:ext cx="3811901" cy="1423467"/>
          </a:xfrm>
          <a:prstGeom prst="rect">
            <a:avLst/>
          </a:prstGeom>
        </p:spPr>
        <p:txBody>
          <a:bodyPr lIns="0" tIns="0" rIns="0" bIns="0" rtlCol="0" anchor="t">
            <a:spAutoFit/>
          </a:bodyPr>
          <a:lstStyle/>
          <a:p>
            <a:pPr>
              <a:lnSpc>
                <a:spcPts val="3726"/>
              </a:lnSpc>
            </a:pPr>
            <a:r>
              <a:rPr lang="en-US" sz="3583">
                <a:solidFill>
                  <a:srgbClr val="000000"/>
                </a:solidFill>
                <a:latin typeface="Open Sans Bold"/>
              </a:rPr>
              <a:t>DEVOTED TO EXCELLENCE</a:t>
            </a:r>
          </a:p>
          <a:p>
            <a:pPr>
              <a:lnSpc>
                <a:spcPts val="3726"/>
              </a:lnSpc>
            </a:pPr>
            <a:endParaRPr lang="en-US" sz="3583">
              <a:solidFill>
                <a:srgbClr val="000000"/>
              </a:solidFill>
              <a:latin typeface="Open Sans Bold"/>
            </a:endParaRPr>
          </a:p>
        </p:txBody>
      </p:sp>
      <p:sp>
        <p:nvSpPr>
          <p:cNvPr id="12" name="TextBox 12"/>
          <p:cNvSpPr txBox="1"/>
          <p:nvPr/>
        </p:nvSpPr>
        <p:spPr>
          <a:xfrm>
            <a:off x="6044152" y="1491851"/>
            <a:ext cx="4798977" cy="4592411"/>
          </a:xfrm>
          <a:prstGeom prst="rect">
            <a:avLst/>
          </a:prstGeom>
        </p:spPr>
        <p:txBody>
          <a:bodyPr lIns="0" tIns="0" rIns="0" bIns="0" rtlCol="0" anchor="t">
            <a:spAutoFit/>
          </a:bodyPr>
          <a:lstStyle/>
          <a:p>
            <a:pPr>
              <a:lnSpc>
                <a:spcPts val="3043"/>
              </a:lnSpc>
            </a:pPr>
            <a:r>
              <a:rPr lang="en-US" sz="2173" dirty="0">
                <a:solidFill>
                  <a:srgbClr val="000000"/>
                </a:solidFill>
                <a:latin typeface="Open Sans"/>
              </a:rPr>
              <a:t>As of 2023, the University of Maryland's Computer Science Department, with over 3,700 undergraduates, 437 graduate students, and 60+ faculty, boasts 10 top student programs, a 10,000-strong alumni network, and over $30 million in research funding. U.S. News &amp; World Report ranks us 9th in the nation's best public undergraduate programs.</a:t>
            </a:r>
          </a:p>
          <a:p>
            <a:pPr>
              <a:lnSpc>
                <a:spcPts val="3043"/>
              </a:lnSpc>
            </a:pPr>
            <a:endParaRPr lang="en-US" sz="2173" dirty="0">
              <a:solidFill>
                <a:srgbClr val="000000"/>
              </a:solidFill>
              <a:latin typeface="Open Sans"/>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24337" r="24337"/>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08155" y="281771"/>
            <a:ext cx="4686189" cy="1051570"/>
          </a:xfrm>
          <a:prstGeom prst="rect">
            <a:avLst/>
          </a:prstGeom>
        </p:spPr>
        <p:txBody>
          <a:bodyPr lIns="0" tIns="0" rIns="0" bIns="0" rtlCol="0" anchor="t">
            <a:spAutoFit/>
          </a:bodyPr>
          <a:lstStyle/>
          <a:p>
            <a:pPr>
              <a:lnSpc>
                <a:spcPts val="4084"/>
              </a:lnSpc>
            </a:pPr>
            <a:r>
              <a:rPr lang="en-US" sz="3583">
                <a:solidFill>
                  <a:srgbClr val="000000"/>
                </a:solidFill>
                <a:latin typeface="Open Sans Bold"/>
              </a:rPr>
              <a:t>RESEARCH AREAS</a:t>
            </a:r>
          </a:p>
          <a:p>
            <a:pPr>
              <a:lnSpc>
                <a:spcPts val="4084"/>
              </a:lnSpc>
            </a:pPr>
            <a:endParaRPr lang="en-US" sz="3583">
              <a:solidFill>
                <a:srgbClr val="000000"/>
              </a:solidFill>
              <a:latin typeface="Open Sans Bold"/>
            </a:endParaRPr>
          </a:p>
        </p:txBody>
      </p:sp>
      <p:sp>
        <p:nvSpPr>
          <p:cNvPr id="12" name="TextBox 12"/>
          <p:cNvSpPr txBox="1"/>
          <p:nvPr/>
        </p:nvSpPr>
        <p:spPr>
          <a:xfrm>
            <a:off x="5958268" y="967244"/>
            <a:ext cx="4636076" cy="1483163"/>
          </a:xfrm>
          <a:prstGeom prst="rect">
            <a:avLst/>
          </a:prstGeom>
        </p:spPr>
        <p:txBody>
          <a:bodyPr lIns="0" tIns="0" rIns="0" bIns="0" rtlCol="0" anchor="t">
            <a:spAutoFit/>
          </a:bodyPr>
          <a:lstStyle/>
          <a:p>
            <a:pPr>
              <a:lnSpc>
                <a:spcPts val="2661"/>
              </a:lnSpc>
            </a:pPr>
            <a:r>
              <a:rPr lang="en-US" sz="1901">
                <a:solidFill>
                  <a:srgbClr val="000000"/>
                </a:solidFill>
                <a:latin typeface="Open Sans"/>
              </a:rPr>
              <a:t>The Department is at the forefront of technology and computational studies, researching areas such as: </a:t>
            </a:r>
          </a:p>
          <a:p>
            <a:pPr>
              <a:lnSpc>
                <a:spcPts val="1728"/>
              </a:lnSpc>
            </a:pPr>
            <a:endParaRPr lang="en-US" sz="1901">
              <a:solidFill>
                <a:srgbClr val="000000"/>
              </a:solidFill>
              <a:latin typeface="Open Sans"/>
            </a:endParaRPr>
          </a:p>
          <a:p>
            <a:pPr>
              <a:lnSpc>
                <a:spcPts val="1728"/>
              </a:lnSpc>
            </a:pPr>
            <a:endParaRPr lang="en-US" sz="1901">
              <a:solidFill>
                <a:srgbClr val="000000"/>
              </a:solidFill>
              <a:latin typeface="Open Sans"/>
            </a:endParaRPr>
          </a:p>
        </p:txBody>
      </p:sp>
      <p:sp>
        <p:nvSpPr>
          <p:cNvPr id="15" name="TextBox 15"/>
          <p:cNvSpPr txBox="1"/>
          <p:nvPr/>
        </p:nvSpPr>
        <p:spPr>
          <a:xfrm>
            <a:off x="5908155" y="2080115"/>
            <a:ext cx="2707905" cy="4585807"/>
          </a:xfrm>
          <a:prstGeom prst="rect">
            <a:avLst/>
          </a:prstGeom>
        </p:spPr>
        <p:txBody>
          <a:bodyPr lIns="0" tIns="0" rIns="0" bIns="0" rtlCol="0" anchor="t">
            <a:spAutoFit/>
          </a:bodyPr>
          <a:lstStyle/>
          <a:p>
            <a:pPr>
              <a:lnSpc>
                <a:spcPts val="2111"/>
              </a:lnSpc>
            </a:pPr>
            <a:r>
              <a:rPr lang="en-US" sz="1199">
                <a:solidFill>
                  <a:srgbClr val="000000"/>
                </a:solidFill>
                <a:latin typeface="Open Sans Bold"/>
              </a:rPr>
              <a:t>• Algorithms and Theory</a:t>
            </a:r>
          </a:p>
          <a:p>
            <a:pPr>
              <a:lnSpc>
                <a:spcPts val="2111"/>
              </a:lnSpc>
            </a:pPr>
            <a:r>
              <a:rPr lang="en-US" sz="1199">
                <a:solidFill>
                  <a:srgbClr val="000000"/>
                </a:solidFill>
                <a:latin typeface="Open Sans Bold"/>
              </a:rPr>
              <a:t>• Artificial Intelligence and </a:t>
            </a:r>
          </a:p>
          <a:p>
            <a:pPr>
              <a:lnSpc>
                <a:spcPts val="2111"/>
              </a:lnSpc>
            </a:pPr>
            <a:r>
              <a:rPr lang="en-US" sz="1199">
                <a:solidFill>
                  <a:srgbClr val="000000"/>
                </a:solidFill>
                <a:latin typeface="Open Sans Bold"/>
              </a:rPr>
              <a:t>Robotics</a:t>
            </a:r>
          </a:p>
          <a:p>
            <a:pPr>
              <a:lnSpc>
                <a:spcPts val="2111"/>
              </a:lnSpc>
            </a:pPr>
            <a:r>
              <a:rPr lang="en-US" sz="1199">
                <a:solidFill>
                  <a:srgbClr val="000000"/>
                </a:solidFill>
                <a:latin typeface="Open Sans Bold"/>
              </a:rPr>
              <a:t>• Bioinformatics and Computational Biology</a:t>
            </a:r>
          </a:p>
          <a:p>
            <a:pPr>
              <a:lnSpc>
                <a:spcPts val="2111"/>
              </a:lnSpc>
            </a:pPr>
            <a:r>
              <a:rPr lang="en-US" sz="1199">
                <a:solidFill>
                  <a:srgbClr val="000000"/>
                </a:solidFill>
                <a:latin typeface="Open Sans Bold"/>
              </a:rPr>
              <a:t>• Computer Vision and </a:t>
            </a:r>
          </a:p>
          <a:p>
            <a:pPr>
              <a:lnSpc>
                <a:spcPts val="2111"/>
              </a:lnSpc>
            </a:pPr>
            <a:r>
              <a:rPr lang="en-US" sz="1199">
                <a:solidFill>
                  <a:srgbClr val="000000"/>
                </a:solidFill>
                <a:latin typeface="Open Sans Bold"/>
              </a:rPr>
              <a:t>Machine Perception</a:t>
            </a:r>
          </a:p>
          <a:p>
            <a:pPr>
              <a:lnSpc>
                <a:spcPts val="2111"/>
              </a:lnSpc>
            </a:pPr>
            <a:r>
              <a:rPr lang="en-US" sz="1199">
                <a:solidFill>
                  <a:srgbClr val="000000"/>
                </a:solidFill>
                <a:latin typeface="Open Sans Bold"/>
              </a:rPr>
              <a:t>• Cybersecurity and </a:t>
            </a:r>
          </a:p>
          <a:p>
            <a:pPr>
              <a:lnSpc>
                <a:spcPts val="2111"/>
              </a:lnSpc>
            </a:pPr>
            <a:r>
              <a:rPr lang="en-US" sz="1199">
                <a:solidFill>
                  <a:srgbClr val="000000"/>
                </a:solidFill>
                <a:latin typeface="Open Sans Bold"/>
              </a:rPr>
              <a:t>Cryptography</a:t>
            </a:r>
          </a:p>
          <a:p>
            <a:pPr>
              <a:lnSpc>
                <a:spcPts val="2111"/>
              </a:lnSpc>
            </a:pPr>
            <a:r>
              <a:rPr lang="en-US" sz="1199">
                <a:solidFill>
                  <a:srgbClr val="000000"/>
                </a:solidFill>
                <a:latin typeface="Open Sans Bold"/>
              </a:rPr>
              <a:t>• Databases and Big Data</a:t>
            </a:r>
          </a:p>
          <a:p>
            <a:pPr>
              <a:lnSpc>
                <a:spcPts val="2111"/>
              </a:lnSpc>
            </a:pPr>
            <a:r>
              <a:rPr lang="en-US" sz="1199">
                <a:solidFill>
                  <a:srgbClr val="000000"/>
                </a:solidFill>
                <a:latin typeface="Open Sans Bold"/>
              </a:rPr>
              <a:t>• Graphics, Visualization, and Virtual/Augmented Reality</a:t>
            </a:r>
          </a:p>
          <a:p>
            <a:pPr>
              <a:lnSpc>
                <a:spcPts val="2111"/>
              </a:lnSpc>
            </a:pPr>
            <a:r>
              <a:rPr lang="en-US" sz="1199">
                <a:solidFill>
                  <a:srgbClr val="000000"/>
                </a:solidFill>
                <a:latin typeface="Open Sans Bold"/>
              </a:rPr>
              <a:t>• High-Performance and </a:t>
            </a:r>
          </a:p>
          <a:p>
            <a:pPr>
              <a:lnSpc>
                <a:spcPts val="2111"/>
              </a:lnSpc>
            </a:pPr>
            <a:r>
              <a:rPr lang="en-US" sz="1199">
                <a:solidFill>
                  <a:srgbClr val="000000"/>
                </a:solidFill>
                <a:latin typeface="Open Sans Bold"/>
              </a:rPr>
              <a:t>Scientific Computing</a:t>
            </a:r>
          </a:p>
          <a:p>
            <a:pPr>
              <a:lnSpc>
                <a:spcPts val="1775"/>
              </a:lnSpc>
            </a:pPr>
            <a:endParaRPr lang="en-US" sz="1199">
              <a:solidFill>
                <a:srgbClr val="000000"/>
              </a:solidFill>
              <a:latin typeface="Open Sans Bold"/>
            </a:endParaRPr>
          </a:p>
          <a:p>
            <a:pPr>
              <a:lnSpc>
                <a:spcPts val="1679"/>
              </a:lnSpc>
            </a:pPr>
            <a:endParaRPr lang="en-US" sz="1199">
              <a:solidFill>
                <a:srgbClr val="000000"/>
              </a:solidFill>
              <a:latin typeface="Open Sans Bold"/>
            </a:endParaRPr>
          </a:p>
          <a:p>
            <a:pPr>
              <a:lnSpc>
                <a:spcPts val="1772"/>
              </a:lnSpc>
            </a:pPr>
            <a:endParaRPr lang="en-US" sz="1199">
              <a:solidFill>
                <a:srgbClr val="000000"/>
              </a:solidFill>
              <a:latin typeface="Open Sans Bold"/>
            </a:endParaRPr>
          </a:p>
          <a:p>
            <a:pPr>
              <a:lnSpc>
                <a:spcPts val="1009"/>
              </a:lnSpc>
            </a:pPr>
            <a:endParaRPr lang="en-US" sz="1199">
              <a:solidFill>
                <a:srgbClr val="000000"/>
              </a:solidFill>
              <a:latin typeface="Open Sans Bold"/>
            </a:endParaRPr>
          </a:p>
        </p:txBody>
      </p:sp>
      <p:sp>
        <p:nvSpPr>
          <p:cNvPr id="16" name="TextBox 16"/>
          <p:cNvSpPr txBox="1"/>
          <p:nvPr/>
        </p:nvSpPr>
        <p:spPr>
          <a:xfrm>
            <a:off x="8431126" y="1805019"/>
            <a:ext cx="2482740" cy="4846455"/>
          </a:xfrm>
          <a:prstGeom prst="rect">
            <a:avLst/>
          </a:prstGeom>
        </p:spPr>
        <p:txBody>
          <a:bodyPr lIns="0" tIns="0" rIns="0" bIns="0" rtlCol="0" anchor="t">
            <a:spAutoFit/>
          </a:bodyPr>
          <a:lstStyle/>
          <a:p>
            <a:pPr>
              <a:lnSpc>
                <a:spcPts val="2148"/>
              </a:lnSpc>
            </a:pPr>
            <a:endParaRPr sz="1200"/>
          </a:p>
          <a:p>
            <a:pPr>
              <a:lnSpc>
                <a:spcPts val="2148"/>
              </a:lnSpc>
            </a:pPr>
            <a:r>
              <a:rPr lang="en-US" sz="1227">
                <a:solidFill>
                  <a:srgbClr val="000000"/>
                </a:solidFill>
                <a:latin typeface="Open Sans Bold"/>
              </a:rPr>
              <a:t>• Internet-of-Things and Wearable Technology</a:t>
            </a:r>
          </a:p>
          <a:p>
            <a:pPr>
              <a:lnSpc>
                <a:spcPts val="2148"/>
              </a:lnSpc>
            </a:pPr>
            <a:r>
              <a:rPr lang="en-US" sz="1227">
                <a:solidFill>
                  <a:srgbClr val="000000"/>
                </a:solidFill>
                <a:latin typeface="Open Sans Bold"/>
              </a:rPr>
              <a:t>• Machine Learning and Data Science</a:t>
            </a:r>
          </a:p>
          <a:p>
            <a:pPr>
              <a:lnSpc>
                <a:spcPts val="2148"/>
              </a:lnSpc>
            </a:pPr>
            <a:r>
              <a:rPr lang="en-US" sz="1227">
                <a:solidFill>
                  <a:srgbClr val="000000"/>
                </a:solidFill>
                <a:latin typeface="Open Sans Bold"/>
              </a:rPr>
              <a:t>• Natural Language </a:t>
            </a:r>
          </a:p>
          <a:p>
            <a:pPr>
              <a:lnSpc>
                <a:spcPts val="2148"/>
              </a:lnSpc>
            </a:pPr>
            <a:r>
              <a:rPr lang="en-US" sz="1227">
                <a:solidFill>
                  <a:srgbClr val="000000"/>
                </a:solidFill>
                <a:latin typeface="Open Sans Bold"/>
              </a:rPr>
              <a:t>Processing</a:t>
            </a:r>
          </a:p>
          <a:p>
            <a:pPr>
              <a:lnSpc>
                <a:spcPts val="2148"/>
              </a:lnSpc>
            </a:pPr>
            <a:r>
              <a:rPr lang="en-US" sz="1227">
                <a:solidFill>
                  <a:srgbClr val="000000"/>
                </a:solidFill>
                <a:latin typeface="Open Sans Bold"/>
              </a:rPr>
              <a:t>• Programming Languages </a:t>
            </a:r>
          </a:p>
          <a:p>
            <a:pPr>
              <a:lnSpc>
                <a:spcPts val="2148"/>
              </a:lnSpc>
            </a:pPr>
            <a:r>
              <a:rPr lang="en-US" sz="1227">
                <a:solidFill>
                  <a:srgbClr val="000000"/>
                </a:solidFill>
                <a:latin typeface="Open Sans Bold"/>
              </a:rPr>
              <a:t>and Software Engineering</a:t>
            </a:r>
          </a:p>
          <a:p>
            <a:pPr>
              <a:lnSpc>
                <a:spcPts val="2148"/>
              </a:lnSpc>
            </a:pPr>
            <a:r>
              <a:rPr lang="en-US" sz="1227">
                <a:solidFill>
                  <a:srgbClr val="000000"/>
                </a:solidFill>
                <a:latin typeface="Open Sans Bold"/>
              </a:rPr>
              <a:t>• Quantum Computing</a:t>
            </a:r>
          </a:p>
          <a:p>
            <a:pPr>
              <a:lnSpc>
                <a:spcPts val="2148"/>
              </a:lnSpc>
            </a:pPr>
            <a:r>
              <a:rPr lang="en-US" sz="1227">
                <a:solidFill>
                  <a:srgbClr val="000000"/>
                </a:solidFill>
                <a:latin typeface="Open Sans Bold"/>
              </a:rPr>
              <a:t>• Systems and Networking</a:t>
            </a:r>
          </a:p>
          <a:p>
            <a:pPr>
              <a:lnSpc>
                <a:spcPts val="2148"/>
              </a:lnSpc>
            </a:pPr>
            <a:r>
              <a:rPr lang="en-US" sz="1227">
                <a:solidFill>
                  <a:srgbClr val="000000"/>
                </a:solidFill>
                <a:latin typeface="Open Sans Bold"/>
              </a:rPr>
              <a:t>• Human-Computer Interaction</a:t>
            </a:r>
          </a:p>
          <a:p>
            <a:pPr>
              <a:lnSpc>
                <a:spcPts val="2148"/>
              </a:lnSpc>
            </a:pPr>
            <a:r>
              <a:rPr lang="en-US" sz="1227">
                <a:solidFill>
                  <a:srgbClr val="000000"/>
                </a:solidFill>
                <a:latin typeface="Open Sans Bold"/>
              </a:rPr>
              <a:t>• Information Retrieval and Geographic Information Systems</a:t>
            </a:r>
          </a:p>
          <a:p>
            <a:pPr>
              <a:lnSpc>
                <a:spcPts val="2099"/>
              </a:lnSpc>
            </a:pPr>
            <a:endParaRPr lang="en-US" sz="1227">
              <a:solidFill>
                <a:srgbClr val="000000"/>
              </a:solidFill>
              <a:latin typeface="Open Sans Bold"/>
            </a:endParaRPr>
          </a:p>
          <a:p>
            <a:pPr>
              <a:lnSpc>
                <a:spcPts val="1625"/>
              </a:lnSpc>
            </a:pPr>
            <a:endParaRPr lang="en-US" sz="1227">
              <a:solidFill>
                <a:srgbClr val="000000"/>
              </a:solidFill>
              <a:latin typeface="Open Sans Bold"/>
            </a:endParaRPr>
          </a:p>
          <a:p>
            <a:pPr>
              <a:lnSpc>
                <a:spcPts val="1625"/>
              </a:lnSpc>
            </a:pPr>
            <a:endParaRPr lang="en-US" sz="1227">
              <a:solidFill>
                <a:srgbClr val="000000"/>
              </a:solidFill>
              <a:latin typeface="Open Sans Bold"/>
            </a:endParaRPr>
          </a:p>
          <a:p>
            <a:pPr>
              <a:lnSpc>
                <a:spcPts val="925"/>
              </a:lnSpc>
            </a:pPr>
            <a:endParaRPr lang="en-US" sz="1227">
              <a:solidFill>
                <a:srgbClr val="000000"/>
              </a:solidFill>
              <a:latin typeface="Open Sans Bold"/>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19585" r="19585"/>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885472" y="177800"/>
            <a:ext cx="4342437" cy="599523"/>
          </a:xfrm>
          <a:prstGeom prst="rect">
            <a:avLst/>
          </a:prstGeom>
        </p:spPr>
        <p:txBody>
          <a:bodyPr lIns="0" tIns="0" rIns="0" bIns="0" rtlCol="0" anchor="t">
            <a:spAutoFit/>
          </a:bodyPr>
          <a:lstStyle/>
          <a:p>
            <a:pPr>
              <a:lnSpc>
                <a:spcPts val="5016"/>
              </a:lnSpc>
            </a:pPr>
            <a:r>
              <a:rPr lang="en-US" sz="3583">
                <a:solidFill>
                  <a:srgbClr val="000000"/>
                </a:solidFill>
                <a:latin typeface="Open Sans Bold"/>
              </a:rPr>
              <a:t>Research Centers</a:t>
            </a:r>
          </a:p>
        </p:txBody>
      </p:sp>
      <p:sp>
        <p:nvSpPr>
          <p:cNvPr id="12" name="TextBox 12"/>
          <p:cNvSpPr txBox="1"/>
          <p:nvPr/>
        </p:nvSpPr>
        <p:spPr>
          <a:xfrm>
            <a:off x="5885471" y="860649"/>
            <a:ext cx="5420435" cy="1312347"/>
          </a:xfrm>
          <a:prstGeom prst="rect">
            <a:avLst/>
          </a:prstGeom>
        </p:spPr>
        <p:txBody>
          <a:bodyPr lIns="0" tIns="0" rIns="0" bIns="0" rtlCol="0" anchor="t">
            <a:spAutoFit/>
          </a:bodyPr>
          <a:lstStyle/>
          <a:p>
            <a:pPr>
              <a:lnSpc>
                <a:spcPts val="2622"/>
              </a:lnSpc>
            </a:pPr>
            <a:r>
              <a:rPr lang="en-US" sz="1873">
                <a:solidFill>
                  <a:srgbClr val="000000"/>
                </a:solidFill>
                <a:latin typeface="Open Sans"/>
              </a:rPr>
              <a:t>The Department is distinguished by its diverse research domains and its prominent Research Centers, each pioneering advancements in their fields.</a:t>
            </a:r>
          </a:p>
        </p:txBody>
      </p:sp>
      <p:sp>
        <p:nvSpPr>
          <p:cNvPr id="15" name="TextBox 15"/>
          <p:cNvSpPr txBox="1"/>
          <p:nvPr/>
        </p:nvSpPr>
        <p:spPr>
          <a:xfrm>
            <a:off x="5885472" y="2251716"/>
            <a:ext cx="2326187" cy="3679725"/>
          </a:xfrm>
          <a:prstGeom prst="rect">
            <a:avLst/>
          </a:prstGeom>
        </p:spPr>
        <p:txBody>
          <a:bodyPr lIns="0" tIns="0" rIns="0" bIns="0" rtlCol="0" anchor="t">
            <a:spAutoFit/>
          </a:bodyPr>
          <a:lstStyle/>
          <a:p>
            <a:pPr>
              <a:lnSpc>
                <a:spcPts val="2345"/>
              </a:lnSpc>
            </a:pPr>
            <a:r>
              <a:rPr lang="en-US" sz="1333" dirty="0">
                <a:solidFill>
                  <a:srgbClr val="000000"/>
                </a:solidFill>
                <a:latin typeface="Open Sans Bold"/>
              </a:rPr>
              <a:t>• Institute for Systems Research</a:t>
            </a:r>
          </a:p>
          <a:p>
            <a:pPr>
              <a:lnSpc>
                <a:spcPts val="2345"/>
              </a:lnSpc>
            </a:pPr>
            <a:r>
              <a:rPr lang="en-US" sz="1333" dirty="0">
                <a:solidFill>
                  <a:srgbClr val="000000"/>
                </a:solidFill>
                <a:latin typeface="Open Sans Bold"/>
              </a:rPr>
              <a:t>• Institute for Trustworthy AI in Law &amp; Society</a:t>
            </a:r>
          </a:p>
          <a:p>
            <a:pPr>
              <a:lnSpc>
                <a:spcPts val="2345"/>
              </a:lnSpc>
            </a:pPr>
            <a:r>
              <a:rPr lang="en-US" sz="1333" dirty="0">
                <a:solidFill>
                  <a:srgbClr val="000000"/>
                </a:solidFill>
                <a:latin typeface="Open Sans Bold"/>
              </a:rPr>
              <a:t>• Joint Center for Quantum Information and Computer Science</a:t>
            </a:r>
          </a:p>
          <a:p>
            <a:pPr>
              <a:lnSpc>
                <a:spcPts val="2345"/>
              </a:lnSpc>
            </a:pPr>
            <a:r>
              <a:rPr lang="en-US" sz="1333" dirty="0">
                <a:solidFill>
                  <a:srgbClr val="000000"/>
                </a:solidFill>
                <a:latin typeface="Open Sans Bold"/>
              </a:rPr>
              <a:t>• Maryland Cybersecurity Center</a:t>
            </a:r>
          </a:p>
          <a:p>
            <a:pPr>
              <a:lnSpc>
                <a:spcPts val="2345"/>
              </a:lnSpc>
            </a:pPr>
            <a:r>
              <a:rPr lang="en-US" sz="1333" dirty="0">
                <a:solidFill>
                  <a:srgbClr val="000000"/>
                </a:solidFill>
                <a:latin typeface="Open Sans Bold"/>
              </a:rPr>
              <a:t>• University of Maryland Institute for Advanced Computer Studies</a:t>
            </a:r>
          </a:p>
          <a:p>
            <a:pPr>
              <a:lnSpc>
                <a:spcPts val="1009"/>
              </a:lnSpc>
            </a:pPr>
            <a:endParaRPr lang="en-US" sz="1333" dirty="0">
              <a:solidFill>
                <a:srgbClr val="000000"/>
              </a:solidFill>
              <a:latin typeface="Open Sans Bold"/>
            </a:endParaRPr>
          </a:p>
        </p:txBody>
      </p:sp>
      <p:sp>
        <p:nvSpPr>
          <p:cNvPr id="16" name="TextBox 16"/>
          <p:cNvSpPr txBox="1"/>
          <p:nvPr/>
        </p:nvSpPr>
        <p:spPr>
          <a:xfrm>
            <a:off x="8385975" y="2251715"/>
            <a:ext cx="2277376" cy="3383940"/>
          </a:xfrm>
          <a:prstGeom prst="rect">
            <a:avLst/>
          </a:prstGeom>
        </p:spPr>
        <p:txBody>
          <a:bodyPr lIns="0" tIns="0" rIns="0" bIns="0" rtlCol="0" anchor="t">
            <a:spAutoFit/>
          </a:bodyPr>
          <a:lstStyle/>
          <a:p>
            <a:pPr>
              <a:lnSpc>
                <a:spcPts val="2299"/>
              </a:lnSpc>
            </a:pPr>
            <a:r>
              <a:rPr lang="en-US" sz="1307">
                <a:solidFill>
                  <a:srgbClr val="000000"/>
                </a:solidFill>
                <a:latin typeface="Open Sans Bold"/>
              </a:rPr>
              <a:t>• Center for Bioinformatics and Computational Biology</a:t>
            </a:r>
          </a:p>
          <a:p>
            <a:pPr>
              <a:lnSpc>
                <a:spcPts val="2299"/>
              </a:lnSpc>
            </a:pPr>
            <a:r>
              <a:rPr lang="en-US" sz="1307">
                <a:solidFill>
                  <a:srgbClr val="000000"/>
                </a:solidFill>
                <a:latin typeface="Open Sans Bold"/>
              </a:rPr>
              <a:t>• Center for Automation Research</a:t>
            </a:r>
          </a:p>
          <a:p>
            <a:pPr>
              <a:lnSpc>
                <a:spcPts val="2299"/>
              </a:lnSpc>
            </a:pPr>
            <a:r>
              <a:rPr lang="en-US" sz="1307">
                <a:solidFill>
                  <a:srgbClr val="000000"/>
                </a:solidFill>
                <a:latin typeface="Open Sans Bold"/>
              </a:rPr>
              <a:t>• Center for Machine Learning</a:t>
            </a:r>
          </a:p>
          <a:p>
            <a:pPr>
              <a:lnSpc>
                <a:spcPts val="2299"/>
              </a:lnSpc>
            </a:pPr>
            <a:r>
              <a:rPr lang="en-US" sz="1307">
                <a:solidFill>
                  <a:srgbClr val="000000"/>
                </a:solidFill>
                <a:latin typeface="Open Sans Bold"/>
              </a:rPr>
              <a:t>• Computational Linguistics and Information Processing at Maryland</a:t>
            </a:r>
          </a:p>
          <a:p>
            <a:pPr>
              <a:lnSpc>
                <a:spcPts val="2299"/>
              </a:lnSpc>
            </a:pPr>
            <a:r>
              <a:rPr lang="en-US" sz="1307">
                <a:solidFill>
                  <a:srgbClr val="000000"/>
                </a:solidFill>
                <a:latin typeface="Open Sans Bold"/>
              </a:rPr>
              <a:t>• Human-Computer Interaction Laboratory</a:t>
            </a:r>
          </a:p>
          <a:p>
            <a:pPr>
              <a:lnSpc>
                <a:spcPts val="1039"/>
              </a:lnSpc>
            </a:pPr>
            <a:endParaRPr lang="en-US" sz="1307">
              <a:solidFill>
                <a:srgbClr val="000000"/>
              </a:solidFill>
              <a:latin typeface="Open Sans Bold"/>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15773" r="15773"/>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62175" y="1449255"/>
            <a:ext cx="4951692" cy="4367158"/>
          </a:xfrm>
          <a:prstGeom prst="rect">
            <a:avLst/>
          </a:prstGeom>
        </p:spPr>
        <p:txBody>
          <a:bodyPr lIns="0" tIns="0" rIns="0" bIns="0" rtlCol="0" anchor="t">
            <a:spAutoFit/>
          </a:bodyPr>
          <a:lstStyle/>
          <a:p>
            <a:pPr>
              <a:lnSpc>
                <a:spcPts val="2923"/>
              </a:lnSpc>
            </a:pPr>
            <a:r>
              <a:rPr lang="en-US" sz="2087">
                <a:solidFill>
                  <a:srgbClr val="000000"/>
                </a:solidFill>
                <a:latin typeface="Open Sans"/>
              </a:rPr>
              <a:t>The Department boasts a diverse faculty consisting of 63 tenured/tenure-track, 25 research/instructional, and 49 affiliate/adjunct faculty members. The faculty's distinction is evident through their fellowships as well: </a:t>
            </a:r>
          </a:p>
          <a:p>
            <a:pPr marL="421978" lvl="1" indent="-210989">
              <a:lnSpc>
                <a:spcPts val="3440"/>
              </a:lnSpc>
              <a:buFont typeface="Arial"/>
              <a:buChar char="•"/>
            </a:pPr>
            <a:r>
              <a:rPr lang="en-US" sz="1954">
                <a:solidFill>
                  <a:srgbClr val="000000"/>
                </a:solidFill>
                <a:latin typeface="Open Sans Bold"/>
              </a:rPr>
              <a:t>21 in ACM, </a:t>
            </a:r>
          </a:p>
          <a:p>
            <a:pPr marL="421978" lvl="1" indent="-210989">
              <a:lnSpc>
                <a:spcPts val="3440"/>
              </a:lnSpc>
              <a:buFont typeface="Arial"/>
              <a:buChar char="•"/>
            </a:pPr>
            <a:r>
              <a:rPr lang="en-US" sz="1954">
                <a:solidFill>
                  <a:srgbClr val="000000"/>
                </a:solidFill>
                <a:latin typeface="Open Sans Bold"/>
              </a:rPr>
              <a:t>18 in IEEE, </a:t>
            </a:r>
          </a:p>
          <a:p>
            <a:pPr marL="421978" lvl="1" indent="-210989">
              <a:lnSpc>
                <a:spcPts val="3440"/>
              </a:lnSpc>
              <a:buFont typeface="Arial"/>
              <a:buChar char="•"/>
            </a:pPr>
            <a:r>
              <a:rPr lang="en-US" sz="1954">
                <a:solidFill>
                  <a:srgbClr val="000000"/>
                </a:solidFill>
                <a:latin typeface="Open Sans Bold"/>
              </a:rPr>
              <a:t>10 in AAAS, </a:t>
            </a:r>
          </a:p>
          <a:p>
            <a:pPr marL="421978" lvl="1" indent="-210989">
              <a:lnSpc>
                <a:spcPts val="3440"/>
              </a:lnSpc>
              <a:buFont typeface="Arial"/>
              <a:buChar char="•"/>
            </a:pPr>
            <a:r>
              <a:rPr lang="en-US" sz="1954">
                <a:solidFill>
                  <a:srgbClr val="000000"/>
                </a:solidFill>
                <a:latin typeface="Open Sans Bold"/>
              </a:rPr>
              <a:t>7 in AAAI, and </a:t>
            </a:r>
          </a:p>
          <a:p>
            <a:pPr marL="421978" lvl="1" indent="-210989">
              <a:lnSpc>
                <a:spcPts val="3440"/>
              </a:lnSpc>
              <a:buFont typeface="Arial"/>
              <a:buChar char="•"/>
            </a:pPr>
            <a:r>
              <a:rPr lang="en-US" sz="1954">
                <a:solidFill>
                  <a:srgbClr val="000000"/>
                </a:solidFill>
                <a:latin typeface="Open Sans Bold"/>
              </a:rPr>
              <a:t>3 in SIAM</a:t>
            </a:r>
          </a:p>
        </p:txBody>
      </p:sp>
      <p:sp>
        <p:nvSpPr>
          <p:cNvPr id="12" name="TextBox 12"/>
          <p:cNvSpPr txBox="1"/>
          <p:nvPr/>
        </p:nvSpPr>
        <p:spPr>
          <a:xfrm>
            <a:off x="5895455" y="251711"/>
            <a:ext cx="5796915" cy="1025922"/>
          </a:xfrm>
          <a:prstGeom prst="rect">
            <a:avLst/>
          </a:prstGeom>
        </p:spPr>
        <p:txBody>
          <a:bodyPr lIns="0" tIns="0" rIns="0" bIns="0" rtlCol="0" anchor="t">
            <a:spAutoFit/>
          </a:bodyPr>
          <a:lstStyle/>
          <a:p>
            <a:pPr>
              <a:lnSpc>
                <a:spcPts val="3977"/>
              </a:lnSpc>
            </a:pPr>
            <a:r>
              <a:rPr lang="en-US" sz="3583">
                <a:solidFill>
                  <a:srgbClr val="000000"/>
                </a:solidFill>
                <a:latin typeface="Open Sans Bold"/>
              </a:rPr>
              <a:t>Faculty and Faculty Awards </a:t>
            </a: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19585" r="19585"/>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62175" y="939801"/>
            <a:ext cx="4751797" cy="4133119"/>
          </a:xfrm>
          <a:prstGeom prst="rect">
            <a:avLst/>
          </a:prstGeom>
        </p:spPr>
        <p:txBody>
          <a:bodyPr lIns="0" tIns="0" rIns="0" bIns="0" rtlCol="0" anchor="t">
            <a:spAutoFit/>
          </a:bodyPr>
          <a:lstStyle/>
          <a:p>
            <a:pPr>
              <a:lnSpc>
                <a:spcPts val="2736"/>
              </a:lnSpc>
            </a:pPr>
            <a:r>
              <a:rPr lang="en-US" sz="1954" dirty="0">
                <a:solidFill>
                  <a:srgbClr val="000000"/>
                </a:solidFill>
                <a:latin typeface="Open Sans"/>
              </a:rPr>
              <a:t>The Department also emphasizes student development through programs such as the </a:t>
            </a:r>
            <a:r>
              <a:rPr lang="en-US" sz="1954" dirty="0" err="1">
                <a:solidFill>
                  <a:srgbClr val="000000"/>
                </a:solidFill>
                <a:latin typeface="Open Sans"/>
              </a:rPr>
              <a:t>Iribe</a:t>
            </a:r>
            <a:r>
              <a:rPr lang="en-US" sz="1954" dirty="0">
                <a:solidFill>
                  <a:srgbClr val="000000"/>
                </a:solidFill>
                <a:latin typeface="Open Sans"/>
              </a:rPr>
              <a:t> Initiative for Inclusion and Diversity in Computing, the </a:t>
            </a:r>
            <a:r>
              <a:rPr lang="en-US" sz="1954" dirty="0" err="1">
                <a:solidFill>
                  <a:srgbClr val="000000"/>
                </a:solidFill>
                <a:latin typeface="Open Sans"/>
              </a:rPr>
              <a:t>Mokhtarzada</a:t>
            </a:r>
            <a:r>
              <a:rPr lang="en-US" sz="1954" dirty="0">
                <a:solidFill>
                  <a:srgbClr val="000000"/>
                </a:solidFill>
                <a:latin typeface="Open Sans"/>
              </a:rPr>
              <a:t> Hatchery for budding entrepreneurs, and their active participation in the ACM International Collegiate Programming Contest. Additionally, students are enriched by the Advanced Cybersecurity Experience for Students (ACES) and partake in </a:t>
            </a:r>
            <a:r>
              <a:rPr lang="en-US" sz="1954" dirty="0" err="1">
                <a:solidFill>
                  <a:srgbClr val="000000"/>
                </a:solidFill>
                <a:latin typeface="Open Sans"/>
              </a:rPr>
              <a:t>Bitcamp</a:t>
            </a:r>
            <a:r>
              <a:rPr lang="en-US" sz="1954" dirty="0">
                <a:solidFill>
                  <a:srgbClr val="000000"/>
                </a:solidFill>
                <a:latin typeface="Open Sans"/>
              </a:rPr>
              <a:t> and </a:t>
            </a:r>
            <a:r>
              <a:rPr lang="en-US" sz="1954" dirty="0" err="1">
                <a:solidFill>
                  <a:srgbClr val="000000"/>
                </a:solidFill>
                <a:latin typeface="Open Sans"/>
              </a:rPr>
              <a:t>Technica</a:t>
            </a:r>
            <a:r>
              <a:rPr lang="en-US" sz="1954" dirty="0">
                <a:solidFill>
                  <a:srgbClr val="000000"/>
                </a:solidFill>
                <a:latin typeface="Open Sans"/>
              </a:rPr>
              <a:t> Hackathons. </a:t>
            </a:r>
          </a:p>
        </p:txBody>
      </p:sp>
      <p:sp>
        <p:nvSpPr>
          <p:cNvPr id="12" name="TextBox 12"/>
          <p:cNvSpPr txBox="1"/>
          <p:nvPr/>
        </p:nvSpPr>
        <p:spPr>
          <a:xfrm>
            <a:off x="5851005" y="228601"/>
            <a:ext cx="5796915" cy="525785"/>
          </a:xfrm>
          <a:prstGeom prst="rect">
            <a:avLst/>
          </a:prstGeom>
        </p:spPr>
        <p:txBody>
          <a:bodyPr lIns="0" tIns="0" rIns="0" bIns="0" rtlCol="0" anchor="t">
            <a:spAutoFit/>
          </a:bodyPr>
          <a:lstStyle/>
          <a:p>
            <a:pPr>
              <a:lnSpc>
                <a:spcPts val="4084"/>
              </a:lnSpc>
            </a:pPr>
            <a:r>
              <a:rPr lang="en-US" sz="3583" dirty="0">
                <a:solidFill>
                  <a:srgbClr val="000000"/>
                </a:solidFill>
                <a:latin typeface="Open Sans Bold"/>
              </a:rPr>
              <a:t> Student Programs</a:t>
            </a: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11"/>
          <p:cNvSpPr/>
          <p:nvPr/>
        </p:nvSpPr>
        <p:spPr>
          <a:xfrm>
            <a:off x="2154347" y="1191017"/>
            <a:ext cx="7883307" cy="4475967"/>
          </a:xfrm>
          <a:custGeom>
            <a:avLst/>
            <a:gdLst/>
            <a:ahLst/>
            <a:cxnLst/>
            <a:rect l="l" t="t" r="r" b="b"/>
            <a:pathLst>
              <a:path w="11824961" h="6713950">
                <a:moveTo>
                  <a:pt x="0" y="0"/>
                </a:moveTo>
                <a:lnTo>
                  <a:pt x="11824962" y="0"/>
                </a:lnTo>
                <a:lnTo>
                  <a:pt x="11824962" y="6713950"/>
                </a:lnTo>
                <a:lnTo>
                  <a:pt x="0" y="6713950"/>
                </a:lnTo>
                <a:lnTo>
                  <a:pt x="0" y="0"/>
                </a:lnTo>
                <a:close/>
              </a:path>
            </a:pathLst>
          </a:custGeom>
          <a:blipFill>
            <a:blip r:embed="rId4"/>
            <a:stretch>
              <a:fillRect/>
            </a:stretch>
          </a:blipFill>
        </p:spPr>
        <p:txBody>
          <a:bodyPr/>
          <a:lstStyle/>
          <a:p>
            <a:endParaRPr lang="en-US" sz="1200"/>
          </a:p>
        </p:txBody>
      </p:sp>
      <p:sp>
        <p:nvSpPr>
          <p:cNvPr id="12" name="TextBox 12"/>
          <p:cNvSpPr txBox="1"/>
          <p:nvPr/>
        </p:nvSpPr>
        <p:spPr>
          <a:xfrm>
            <a:off x="3086972" y="677287"/>
            <a:ext cx="6018057" cy="525785"/>
          </a:xfrm>
          <a:prstGeom prst="rect">
            <a:avLst/>
          </a:prstGeom>
        </p:spPr>
        <p:txBody>
          <a:bodyPr lIns="0" tIns="0" rIns="0" bIns="0" rtlCol="0" anchor="t">
            <a:spAutoFit/>
          </a:bodyPr>
          <a:lstStyle/>
          <a:p>
            <a:pPr>
              <a:lnSpc>
                <a:spcPts val="4084"/>
              </a:lnSpc>
            </a:pPr>
            <a:r>
              <a:rPr lang="en-US" sz="3583">
                <a:solidFill>
                  <a:srgbClr val="000000"/>
                </a:solidFill>
                <a:latin typeface="Open Sans Bold"/>
              </a:rPr>
              <a:t>Enrollment Growth (Total)</a:t>
            </a:r>
          </a:p>
        </p:txBody>
      </p:sp>
      <p:sp>
        <p:nvSpPr>
          <p:cNvPr id="13" name="TextBox 13"/>
          <p:cNvSpPr txBox="1"/>
          <p:nvPr/>
        </p:nvSpPr>
        <p:spPr>
          <a:xfrm>
            <a:off x="4255010" y="5803777"/>
            <a:ext cx="4176933" cy="371897"/>
          </a:xfrm>
          <a:prstGeom prst="rect">
            <a:avLst/>
          </a:prstGeom>
        </p:spPr>
        <p:txBody>
          <a:bodyPr lIns="0" tIns="0" rIns="0" bIns="0" rtlCol="0" anchor="t">
            <a:spAutoFit/>
          </a:bodyPr>
          <a:lstStyle/>
          <a:p>
            <a:pPr>
              <a:lnSpc>
                <a:spcPts val="2868"/>
              </a:lnSpc>
            </a:pPr>
            <a:r>
              <a:rPr lang="en-US" sz="2516">
                <a:solidFill>
                  <a:srgbClr val="000000"/>
                </a:solidFill>
                <a:latin typeface="Open Sans Italics"/>
              </a:rPr>
              <a:t>Source: Campus Statistics</a:t>
            </a: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2" name="TextBox 12"/>
          <p:cNvSpPr txBox="1"/>
          <p:nvPr/>
        </p:nvSpPr>
        <p:spPr>
          <a:xfrm>
            <a:off x="3086972" y="677287"/>
            <a:ext cx="6018057" cy="525785"/>
          </a:xfrm>
          <a:prstGeom prst="rect">
            <a:avLst/>
          </a:prstGeom>
        </p:spPr>
        <p:txBody>
          <a:bodyPr lIns="0" tIns="0" rIns="0" bIns="0" rtlCol="0" anchor="t">
            <a:spAutoFit/>
          </a:bodyPr>
          <a:lstStyle/>
          <a:p>
            <a:pPr algn="ctr">
              <a:lnSpc>
                <a:spcPts val="4084"/>
              </a:lnSpc>
            </a:pPr>
            <a:r>
              <a:rPr lang="en-US" sz="3583" dirty="0">
                <a:solidFill>
                  <a:srgbClr val="000000"/>
                </a:solidFill>
                <a:latin typeface="Open Sans Bold"/>
              </a:rPr>
              <a:t>Faculty </a:t>
            </a:r>
          </a:p>
        </p:txBody>
      </p:sp>
      <p:sp>
        <p:nvSpPr>
          <p:cNvPr id="13" name="TextBox 13"/>
          <p:cNvSpPr txBox="1"/>
          <p:nvPr/>
        </p:nvSpPr>
        <p:spPr>
          <a:xfrm>
            <a:off x="4255010" y="5803777"/>
            <a:ext cx="4176933" cy="371897"/>
          </a:xfrm>
          <a:prstGeom prst="rect">
            <a:avLst/>
          </a:prstGeom>
        </p:spPr>
        <p:txBody>
          <a:bodyPr lIns="0" tIns="0" rIns="0" bIns="0" rtlCol="0" anchor="t">
            <a:spAutoFit/>
          </a:bodyPr>
          <a:lstStyle/>
          <a:p>
            <a:pPr>
              <a:lnSpc>
                <a:spcPts val="2868"/>
              </a:lnSpc>
            </a:pPr>
            <a:r>
              <a:rPr lang="en-US" sz="2516">
                <a:solidFill>
                  <a:srgbClr val="000000"/>
                </a:solidFill>
                <a:latin typeface="Open Sans Italics"/>
              </a:rPr>
              <a:t>Source: Campus Statistics</a:t>
            </a:r>
          </a:p>
        </p:txBody>
      </p:sp>
      <p:graphicFrame>
        <p:nvGraphicFramePr>
          <p:cNvPr id="5" name="Chart 4">
            <a:extLst>
              <a:ext uri="{FF2B5EF4-FFF2-40B4-BE49-F238E27FC236}">
                <a16:creationId xmlns:a16="http://schemas.microsoft.com/office/drawing/2014/main" id="{1ECC7B91-43FF-4F22-9331-0D5FFE3EA7E4}"/>
              </a:ext>
            </a:extLst>
          </p:cNvPr>
          <p:cNvGraphicFramePr>
            <a:graphicFrameLocks/>
          </p:cNvGraphicFramePr>
          <p:nvPr>
            <p:extLst>
              <p:ext uri="{D42A27DB-BD31-4B8C-83A1-F6EECF244321}">
                <p14:modId xmlns:p14="http://schemas.microsoft.com/office/powerpoint/2010/main" val="3992753548"/>
              </p:ext>
            </p:extLst>
          </p:nvPr>
        </p:nvGraphicFramePr>
        <p:xfrm>
          <a:off x="2188029" y="1638299"/>
          <a:ext cx="8084833" cy="36503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7947329"/>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7CE47-394D-D338-6B10-F4E983434A53}"/>
              </a:ext>
            </a:extLst>
          </p:cNvPr>
          <p:cNvSpPr>
            <a:spLocks noGrp="1"/>
          </p:cNvSpPr>
          <p:nvPr>
            <p:ph type="title"/>
          </p:nvPr>
        </p:nvSpPr>
        <p:spPr>
          <a:xfrm>
            <a:off x="2428629" y="257214"/>
            <a:ext cx="6113816" cy="1325563"/>
          </a:xfrm>
        </p:spPr>
        <p:txBody>
          <a:bodyPr/>
          <a:lstStyle/>
          <a:p>
            <a:r>
              <a:rPr lang="en-US" dirty="0"/>
              <a:t>Contributions </a:t>
            </a:r>
          </a:p>
        </p:txBody>
      </p:sp>
      <p:sp>
        <p:nvSpPr>
          <p:cNvPr id="3" name="Content Placeholder 2">
            <a:extLst>
              <a:ext uri="{FF2B5EF4-FFF2-40B4-BE49-F238E27FC236}">
                <a16:creationId xmlns:a16="http://schemas.microsoft.com/office/drawing/2014/main" id="{0FBB4DA3-8456-1E5F-3D3F-4166E38E9BC4}"/>
              </a:ext>
            </a:extLst>
          </p:cNvPr>
          <p:cNvSpPr>
            <a:spLocks noGrp="1"/>
          </p:cNvSpPr>
          <p:nvPr>
            <p:ph idx="1"/>
          </p:nvPr>
        </p:nvSpPr>
        <p:spPr/>
        <p:txBody>
          <a:bodyPr/>
          <a:lstStyle/>
          <a:p>
            <a:r>
              <a:rPr lang="en-US" dirty="0"/>
              <a:t>Alumni</a:t>
            </a:r>
          </a:p>
          <a:p>
            <a:pPr lvl="1"/>
            <a:r>
              <a:rPr lang="en-US" dirty="0"/>
              <a:t>Over 10,000 BS</a:t>
            </a:r>
          </a:p>
          <a:p>
            <a:pPr lvl="1"/>
            <a:r>
              <a:rPr lang="en-US" dirty="0"/>
              <a:t>Over 1000 PhD</a:t>
            </a:r>
          </a:p>
          <a:p>
            <a:r>
              <a:rPr lang="en-US" dirty="0"/>
              <a:t>At Present</a:t>
            </a:r>
          </a:p>
          <a:p>
            <a:pPr lvl="1"/>
            <a:r>
              <a:rPr lang="en-US" dirty="0"/>
              <a:t>Largest Undergraduate Major </a:t>
            </a:r>
          </a:p>
          <a:p>
            <a:pPr lvl="2"/>
            <a:r>
              <a:rPr lang="en-US" dirty="0"/>
              <a:t>About 11% of UGs</a:t>
            </a:r>
          </a:p>
          <a:p>
            <a:pPr lvl="1"/>
            <a:endParaRPr lang="en-US" dirty="0"/>
          </a:p>
        </p:txBody>
      </p:sp>
      <p:sp>
        <p:nvSpPr>
          <p:cNvPr id="4" name="Content Placeholder 3">
            <a:extLst>
              <a:ext uri="{FF2B5EF4-FFF2-40B4-BE49-F238E27FC236}">
                <a16:creationId xmlns:a16="http://schemas.microsoft.com/office/drawing/2014/main" id="{0B293C57-6042-C224-E9AF-2141D9481CE8}"/>
              </a:ext>
            </a:extLst>
          </p:cNvPr>
          <p:cNvSpPr>
            <a:spLocks noGrp="1"/>
          </p:cNvSpPr>
          <p:nvPr>
            <p:ph sz="half" idx="10"/>
          </p:nvPr>
        </p:nvSpPr>
        <p:spPr/>
        <p:txBody>
          <a:bodyPr/>
          <a:lstStyle/>
          <a:p>
            <a:r>
              <a:rPr lang="en-US" dirty="0"/>
              <a:t>From 2013 to 2023</a:t>
            </a:r>
          </a:p>
          <a:p>
            <a:pPr lvl="1"/>
            <a:r>
              <a:rPr lang="en-US" dirty="0"/>
              <a:t>Contributed </a:t>
            </a:r>
          </a:p>
          <a:p>
            <a:pPr lvl="2"/>
            <a:r>
              <a:rPr lang="en-US" dirty="0"/>
              <a:t>$ 2.5 Billion to GDP by undergraduates alone</a:t>
            </a:r>
          </a:p>
          <a:p>
            <a:pPr lvl="2"/>
            <a:r>
              <a:rPr lang="en-US" dirty="0"/>
              <a:t>$ 1.3 Billion to the economy of the area</a:t>
            </a:r>
          </a:p>
          <a:p>
            <a:pPr lvl="2"/>
            <a:endParaRPr lang="en-US" dirty="0"/>
          </a:p>
        </p:txBody>
      </p:sp>
    </p:spTree>
    <p:extLst>
      <p:ext uri="{BB962C8B-B14F-4D97-AF65-F5344CB8AC3E}">
        <p14:creationId xmlns:p14="http://schemas.microsoft.com/office/powerpoint/2010/main" val="105301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02D4-E87B-47F4-76F9-77439D0C0315}"/>
              </a:ext>
            </a:extLst>
          </p:cNvPr>
          <p:cNvSpPr>
            <a:spLocks noGrp="1"/>
          </p:cNvSpPr>
          <p:nvPr>
            <p:ph type="title"/>
          </p:nvPr>
        </p:nvSpPr>
        <p:spPr>
          <a:xfrm>
            <a:off x="2957369" y="243205"/>
            <a:ext cx="6113816" cy="1325563"/>
          </a:xfrm>
        </p:spPr>
        <p:txBody>
          <a:bodyPr/>
          <a:lstStyle/>
          <a:p>
            <a:r>
              <a:rPr lang="en-US" dirty="0"/>
              <a:t>Faculty Count and Majors</a:t>
            </a:r>
          </a:p>
        </p:txBody>
      </p:sp>
      <p:pic>
        <p:nvPicPr>
          <p:cNvPr id="8" name="Content Placeholder 7">
            <a:extLst>
              <a:ext uri="{FF2B5EF4-FFF2-40B4-BE49-F238E27FC236}">
                <a16:creationId xmlns:a16="http://schemas.microsoft.com/office/drawing/2014/main" id="{B29B024B-9E01-9694-4A86-C92762934C47}"/>
              </a:ext>
            </a:extLst>
          </p:cNvPr>
          <p:cNvPicPr>
            <a:picLocks noGrp="1" noChangeAspect="1"/>
          </p:cNvPicPr>
          <p:nvPr>
            <p:ph sz="half" idx="10"/>
          </p:nvPr>
        </p:nvPicPr>
        <p:blipFill>
          <a:blip r:embed="rId2"/>
          <a:stretch>
            <a:fillRect/>
          </a:stretch>
        </p:blipFill>
        <p:spPr>
          <a:xfrm>
            <a:off x="1828219" y="1533071"/>
            <a:ext cx="6922927" cy="5081724"/>
          </a:xfrm>
          <a:prstGeom prst="rect">
            <a:avLst/>
          </a:prstGeom>
        </p:spPr>
      </p:pic>
    </p:spTree>
    <p:extLst>
      <p:ext uri="{BB962C8B-B14F-4D97-AF65-F5344CB8AC3E}">
        <p14:creationId xmlns:p14="http://schemas.microsoft.com/office/powerpoint/2010/main" val="3187693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F8DC1-D253-824B-FFB6-768C00B8C9D3}"/>
              </a:ext>
            </a:extLst>
          </p:cNvPr>
          <p:cNvSpPr>
            <a:spLocks noGrp="1"/>
          </p:cNvSpPr>
          <p:nvPr>
            <p:ph type="title"/>
          </p:nvPr>
        </p:nvSpPr>
        <p:spPr>
          <a:xfrm>
            <a:off x="1571223" y="365125"/>
            <a:ext cx="9782576" cy="1325563"/>
          </a:xfrm>
        </p:spPr>
        <p:txBody>
          <a:bodyPr/>
          <a:lstStyle/>
          <a:p>
            <a:r>
              <a:rPr lang="en-US" dirty="0"/>
              <a:t>Computer Science Instruction Center</a:t>
            </a:r>
          </a:p>
        </p:txBody>
      </p:sp>
      <p:sp>
        <p:nvSpPr>
          <p:cNvPr id="3" name="Content Placeholder 2">
            <a:extLst>
              <a:ext uri="{FF2B5EF4-FFF2-40B4-BE49-F238E27FC236}">
                <a16:creationId xmlns:a16="http://schemas.microsoft.com/office/drawing/2014/main" id="{6CEF66E6-3832-48D0-0615-0E6FA9802A9C}"/>
              </a:ext>
            </a:extLst>
          </p:cNvPr>
          <p:cNvSpPr>
            <a:spLocks noGrp="1"/>
          </p:cNvSpPr>
          <p:nvPr>
            <p:ph idx="1"/>
          </p:nvPr>
        </p:nvSpPr>
        <p:spPr/>
        <p:txBody>
          <a:bodyPr/>
          <a:lstStyle/>
          <a:p>
            <a:r>
              <a:rPr lang="en-US" dirty="0"/>
              <a:t>Opened in Fall 2002</a:t>
            </a:r>
          </a:p>
          <a:p>
            <a:r>
              <a:rPr lang="en-US" dirty="0"/>
              <a:t>Well Equipped classrooms</a:t>
            </a:r>
          </a:p>
          <a:p>
            <a:r>
              <a:rPr lang="en-US" dirty="0"/>
              <a:t>Large Lecture Hall</a:t>
            </a:r>
          </a:p>
          <a:p>
            <a:r>
              <a:rPr lang="en-US" dirty="0"/>
              <a:t>Some Office space</a:t>
            </a:r>
          </a:p>
        </p:txBody>
      </p:sp>
      <p:pic>
        <p:nvPicPr>
          <p:cNvPr id="5" name="Content Placeholder 4" descr="A large brick building with many windows&#10;&#10;Description automatically generated">
            <a:extLst>
              <a:ext uri="{FF2B5EF4-FFF2-40B4-BE49-F238E27FC236}">
                <a16:creationId xmlns:a16="http://schemas.microsoft.com/office/drawing/2014/main" id="{566D0551-3AF6-DCAF-8048-4EDEE69BB08B}"/>
              </a:ext>
            </a:extLst>
          </p:cNvPr>
          <p:cNvPicPr>
            <a:picLocks noGrp="1" noChangeAspect="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66675" y="1923256"/>
            <a:ext cx="5181600" cy="3886200"/>
          </a:xfrm>
          <a:prstGeom prst="rect">
            <a:avLst/>
          </a:prstGeom>
          <a:noFill/>
        </p:spPr>
      </p:pic>
    </p:spTree>
    <p:extLst>
      <p:ext uri="{BB962C8B-B14F-4D97-AF65-F5344CB8AC3E}">
        <p14:creationId xmlns:p14="http://schemas.microsoft.com/office/powerpoint/2010/main" val="4031325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15766" r="15766"/>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371316"/>
            <a:ext cx="5225603" cy="1500411"/>
          </a:xfrm>
          <a:prstGeom prst="rect">
            <a:avLst/>
          </a:prstGeom>
        </p:spPr>
        <p:txBody>
          <a:bodyPr lIns="0" tIns="0" rIns="0" bIns="0" rtlCol="0" anchor="t">
            <a:spAutoFit/>
          </a:bodyPr>
          <a:lstStyle/>
          <a:p>
            <a:pPr>
              <a:lnSpc>
                <a:spcPts val="3941"/>
              </a:lnSpc>
            </a:pPr>
            <a:r>
              <a:rPr lang="en-US" sz="3583">
                <a:solidFill>
                  <a:srgbClr val="000000"/>
                </a:solidFill>
                <a:latin typeface="Open Sans Bold"/>
              </a:rPr>
              <a:t>FUJITSU RESEARCH LAB AND THE MIND LAB</a:t>
            </a:r>
          </a:p>
          <a:p>
            <a:pPr>
              <a:lnSpc>
                <a:spcPts val="3941"/>
              </a:lnSpc>
            </a:pPr>
            <a:endParaRPr lang="en-US" sz="3583">
              <a:solidFill>
                <a:srgbClr val="000000"/>
              </a:solidFill>
              <a:latin typeface="Open Sans Bold"/>
            </a:endParaRPr>
          </a:p>
        </p:txBody>
      </p:sp>
      <p:sp>
        <p:nvSpPr>
          <p:cNvPr id="12" name="TextBox 12"/>
          <p:cNvSpPr txBox="1"/>
          <p:nvPr/>
        </p:nvSpPr>
        <p:spPr>
          <a:xfrm>
            <a:off x="5930425" y="1664271"/>
            <a:ext cx="4467582" cy="3022687"/>
          </a:xfrm>
          <a:prstGeom prst="rect">
            <a:avLst/>
          </a:prstGeom>
        </p:spPr>
        <p:txBody>
          <a:bodyPr lIns="0" tIns="0" rIns="0" bIns="0" rtlCol="0" anchor="t">
            <a:spAutoFit/>
          </a:bodyPr>
          <a:lstStyle/>
          <a:p>
            <a:pPr>
              <a:lnSpc>
                <a:spcPts val="3364"/>
              </a:lnSpc>
            </a:pPr>
            <a:r>
              <a:rPr lang="en-US" sz="2403" dirty="0">
                <a:solidFill>
                  <a:srgbClr val="000000"/>
                </a:solidFill>
                <a:latin typeface="Open Sans"/>
              </a:rPr>
              <a:t>In 2001, Fujitsu established its east coast research lab in College Park and established a close collaboration with the MIND Lab, started by Ashok </a:t>
            </a:r>
            <a:r>
              <a:rPr lang="en-US" sz="2403" dirty="0" err="1">
                <a:solidFill>
                  <a:srgbClr val="000000"/>
                </a:solidFill>
                <a:latin typeface="Open Sans"/>
              </a:rPr>
              <a:t>Agrawala</a:t>
            </a:r>
            <a:r>
              <a:rPr lang="en-US" sz="2403" dirty="0">
                <a:solidFill>
                  <a:srgbClr val="000000"/>
                </a:solidFill>
                <a:latin typeface="Open Sans"/>
              </a:rPr>
              <a:t> and Jim </a:t>
            </a:r>
            <a:r>
              <a:rPr lang="en-US" sz="2403" dirty="0" err="1">
                <a:solidFill>
                  <a:srgbClr val="000000"/>
                </a:solidFill>
                <a:latin typeface="Open Sans"/>
              </a:rPr>
              <a:t>Hendler</a:t>
            </a:r>
            <a:r>
              <a:rPr lang="en-US" sz="2403" dirty="0">
                <a:solidFill>
                  <a:srgbClr val="000000"/>
                </a:solidFill>
                <a:latin typeface="Open Sans"/>
              </a:rPr>
              <a:t>.</a:t>
            </a:r>
          </a:p>
          <a:p>
            <a:pPr>
              <a:lnSpc>
                <a:spcPts val="3364"/>
              </a:lnSpc>
            </a:pPr>
            <a:endParaRPr lang="en-US" sz="2403" dirty="0">
              <a:solidFill>
                <a:srgbClr val="000000"/>
              </a:solidFill>
              <a:latin typeface="Open Sans"/>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4" name="Group 4"/>
          <p:cNvGrpSpPr/>
          <p:nvPr/>
        </p:nvGrpSpPr>
        <p:grpSpPr>
          <a:xfrm>
            <a:off x="418235" y="203918"/>
            <a:ext cx="5222955" cy="5724241"/>
            <a:chOff x="0" y="0"/>
            <a:chExt cx="10445910" cy="11448483"/>
          </a:xfrm>
        </p:grpSpPr>
        <p:pic>
          <p:nvPicPr>
            <p:cNvPr id="5" name="Picture 5"/>
            <p:cNvPicPr>
              <a:picLocks noChangeAspect="1"/>
            </p:cNvPicPr>
            <p:nvPr/>
          </p:nvPicPr>
          <p:blipFill>
            <a:blip r:embed="rId4"/>
            <a:srcRect l="19751" r="19751"/>
            <a:stretch>
              <a:fillRect/>
            </a:stretch>
          </p:blipFill>
          <p:spPr>
            <a:xfrm>
              <a:off x="0" y="0"/>
              <a:ext cx="10445910" cy="11448483"/>
            </a:xfrm>
            <a:prstGeom prst="rect">
              <a:avLst/>
            </a:prstGeom>
          </p:spPr>
        </p:pic>
      </p:grpSp>
      <p:sp>
        <p:nvSpPr>
          <p:cNvPr id="6" name="Freeform 6"/>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0" name="Freeform 10"/>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TextBox 11"/>
          <p:cNvSpPr txBox="1"/>
          <p:nvPr/>
        </p:nvSpPr>
        <p:spPr>
          <a:xfrm>
            <a:off x="5930425" y="279400"/>
            <a:ext cx="5575775" cy="1500411"/>
          </a:xfrm>
          <a:prstGeom prst="rect">
            <a:avLst/>
          </a:prstGeom>
        </p:spPr>
        <p:txBody>
          <a:bodyPr lIns="0" tIns="0" rIns="0" bIns="0" rtlCol="0" anchor="t">
            <a:spAutoFit/>
          </a:bodyPr>
          <a:lstStyle/>
          <a:p>
            <a:pPr>
              <a:lnSpc>
                <a:spcPts val="3941"/>
              </a:lnSpc>
            </a:pPr>
            <a:r>
              <a:rPr lang="en-US" sz="3583">
                <a:solidFill>
                  <a:srgbClr val="000000"/>
                </a:solidFill>
                <a:latin typeface="Open Sans Bold"/>
              </a:rPr>
              <a:t>SIGNIFICANT CHANGES TO GRADUATE COURSES</a:t>
            </a:r>
          </a:p>
          <a:p>
            <a:pPr>
              <a:lnSpc>
                <a:spcPts val="3941"/>
              </a:lnSpc>
            </a:pPr>
            <a:endParaRPr lang="en-US" sz="3583">
              <a:solidFill>
                <a:srgbClr val="000000"/>
              </a:solidFill>
              <a:latin typeface="Open Sans Bold"/>
            </a:endParaRPr>
          </a:p>
        </p:txBody>
      </p:sp>
      <p:sp>
        <p:nvSpPr>
          <p:cNvPr id="12" name="TextBox 12"/>
          <p:cNvSpPr txBox="1"/>
          <p:nvPr/>
        </p:nvSpPr>
        <p:spPr>
          <a:xfrm>
            <a:off x="5930425" y="1573083"/>
            <a:ext cx="4983442" cy="4626588"/>
          </a:xfrm>
          <a:prstGeom prst="rect">
            <a:avLst/>
          </a:prstGeom>
        </p:spPr>
        <p:txBody>
          <a:bodyPr lIns="0" tIns="0" rIns="0" bIns="0" rtlCol="0" anchor="t">
            <a:spAutoFit/>
          </a:bodyPr>
          <a:lstStyle/>
          <a:p>
            <a:pPr>
              <a:lnSpc>
                <a:spcPts val="3270"/>
              </a:lnSpc>
            </a:pPr>
            <a:r>
              <a:rPr lang="en-US" sz="2335">
                <a:solidFill>
                  <a:srgbClr val="000000"/>
                </a:solidFill>
                <a:latin typeface="Open Sans"/>
              </a:rPr>
              <a:t>In 2004, graduate coursework rules were revised. Students had to take seven 600-800 level courses spanning at least 5 areas, with a maximum of 2 from one area. They needed a minimum of 5 A's with the remainder being B's. Eligible courses were faculty-certified, primarily lecture-based with exams, and excluded seminars.</a:t>
            </a:r>
          </a:p>
          <a:p>
            <a:pPr>
              <a:lnSpc>
                <a:spcPts val="3270"/>
              </a:lnSpc>
            </a:pPr>
            <a:endParaRPr lang="en-US" sz="2335">
              <a:solidFill>
                <a:srgbClr val="000000"/>
              </a:solidFill>
              <a:latin typeface="Open Sans"/>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B1791-934A-776B-642B-A6B5661584D7}"/>
              </a:ext>
            </a:extLst>
          </p:cNvPr>
          <p:cNvSpPr>
            <a:spLocks noGrp="1"/>
          </p:cNvSpPr>
          <p:nvPr>
            <p:ph type="title"/>
          </p:nvPr>
        </p:nvSpPr>
        <p:spPr/>
        <p:txBody>
          <a:bodyPr/>
          <a:lstStyle/>
          <a:p>
            <a:r>
              <a:rPr lang="en-US" dirty="0" err="1"/>
              <a:t>Augmentarium</a:t>
            </a:r>
            <a:endParaRPr lang="en-US" dirty="0"/>
          </a:p>
        </p:txBody>
      </p:sp>
      <p:sp>
        <p:nvSpPr>
          <p:cNvPr id="3" name="Content Placeholder 2">
            <a:extLst>
              <a:ext uri="{FF2B5EF4-FFF2-40B4-BE49-F238E27FC236}">
                <a16:creationId xmlns:a16="http://schemas.microsoft.com/office/drawing/2014/main" id="{F9F34B95-E38D-4605-B96B-3A48F3F74E0F}"/>
              </a:ext>
            </a:extLst>
          </p:cNvPr>
          <p:cNvSpPr>
            <a:spLocks noGrp="1"/>
          </p:cNvSpPr>
          <p:nvPr>
            <p:ph idx="1"/>
          </p:nvPr>
        </p:nvSpPr>
        <p:spPr/>
        <p:txBody>
          <a:bodyPr/>
          <a:lstStyle/>
          <a:p>
            <a:pPr indent="0">
              <a:buNone/>
            </a:pPr>
            <a:r>
              <a:rPr lang="en-US" b="0" i="0" dirty="0">
                <a:solidFill>
                  <a:srgbClr val="111111"/>
                </a:solidFill>
                <a:effectLst/>
                <a:latin typeface="Roboto" panose="02000000000000000000" pitchFamily="2" charset="0"/>
              </a:rPr>
              <a:t>The </a:t>
            </a:r>
            <a:r>
              <a:rPr lang="en-US" b="0" i="0" dirty="0" err="1">
                <a:solidFill>
                  <a:srgbClr val="111111"/>
                </a:solidFill>
                <a:effectLst/>
                <a:latin typeface="Roboto" panose="02000000000000000000" pitchFamily="2" charset="0"/>
              </a:rPr>
              <a:t>Augmentarium</a:t>
            </a:r>
            <a:r>
              <a:rPr lang="en-US" b="0" i="0" dirty="0">
                <a:solidFill>
                  <a:srgbClr val="111111"/>
                </a:solidFill>
                <a:effectLst/>
                <a:latin typeface="Roboto" panose="02000000000000000000" pitchFamily="2" charset="0"/>
              </a:rPr>
              <a:t> is a revolutionary virtual and augmented reality (VR and AR) facility that brings together a unique assembly of projection displays, augmented reality visors, GPU clusters, human vision and human-computer interaction technologies, to study and facilitate visual augmentation of human intelligence and amplify situational awareness</a:t>
            </a:r>
            <a:endParaRPr lang="en-US" dirty="0"/>
          </a:p>
        </p:txBody>
      </p:sp>
      <p:pic>
        <p:nvPicPr>
          <p:cNvPr id="1026" name="Picture 2">
            <a:extLst>
              <a:ext uri="{FF2B5EF4-FFF2-40B4-BE49-F238E27FC236}">
                <a16:creationId xmlns:a16="http://schemas.microsoft.com/office/drawing/2014/main" id="{6D6815E1-DEC5-A0B5-6A8F-578D28BC25D2}"/>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66675" y="2272417"/>
            <a:ext cx="5181600" cy="3187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395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3709" y="4556559"/>
            <a:ext cx="2839017" cy="2743200"/>
          </a:xfrm>
          <a:custGeom>
            <a:avLst/>
            <a:gdLst/>
            <a:ahLst/>
            <a:cxnLst/>
            <a:rect l="l" t="t" r="r" b="b"/>
            <a:pathLst>
              <a:path w="4258525" h="4114800">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156267" y="-442537"/>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a:off x="10272862" y="-1007279"/>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p:cNvSpPr/>
          <p:nvPr/>
        </p:nvSpPr>
        <p:spPr>
          <a:xfrm>
            <a:off x="10581644" y="5011015"/>
            <a:ext cx="2839017" cy="2743200"/>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TextBox 9"/>
          <p:cNvSpPr txBox="1"/>
          <p:nvPr/>
        </p:nvSpPr>
        <p:spPr>
          <a:xfrm>
            <a:off x="4973802" y="431800"/>
            <a:ext cx="6182226" cy="1000274"/>
          </a:xfrm>
          <a:prstGeom prst="rect">
            <a:avLst/>
          </a:prstGeom>
        </p:spPr>
        <p:txBody>
          <a:bodyPr lIns="0" tIns="0" rIns="0" bIns="0" rtlCol="0" anchor="t">
            <a:spAutoFit/>
          </a:bodyPr>
          <a:lstStyle/>
          <a:p>
            <a:pPr>
              <a:lnSpc>
                <a:spcPts val="3941"/>
              </a:lnSpc>
            </a:pPr>
            <a:r>
              <a:rPr lang="en-US" sz="3583">
                <a:solidFill>
                  <a:srgbClr val="000000"/>
                </a:solidFill>
                <a:latin typeface="Open Sans Bold"/>
              </a:rPr>
              <a:t>MAXWell LAB</a:t>
            </a:r>
          </a:p>
          <a:p>
            <a:pPr>
              <a:lnSpc>
                <a:spcPts val="3941"/>
              </a:lnSpc>
            </a:pPr>
            <a:endParaRPr lang="en-US" sz="3583">
              <a:solidFill>
                <a:srgbClr val="000000"/>
              </a:solidFill>
              <a:latin typeface="Open Sans Bold"/>
            </a:endParaRPr>
          </a:p>
        </p:txBody>
      </p:sp>
      <p:sp>
        <p:nvSpPr>
          <p:cNvPr id="10" name="TextBox 10"/>
          <p:cNvSpPr txBox="1"/>
          <p:nvPr/>
        </p:nvSpPr>
        <p:spPr>
          <a:xfrm>
            <a:off x="4973802" y="1056263"/>
            <a:ext cx="5674329" cy="4766626"/>
          </a:xfrm>
          <a:prstGeom prst="rect">
            <a:avLst/>
          </a:prstGeom>
        </p:spPr>
        <p:txBody>
          <a:bodyPr lIns="0" tIns="0" rIns="0" bIns="0" rtlCol="0" anchor="t">
            <a:spAutoFit/>
          </a:bodyPr>
          <a:lstStyle/>
          <a:p>
            <a:pPr>
              <a:lnSpc>
                <a:spcPts val="3360"/>
              </a:lnSpc>
            </a:pPr>
            <a:r>
              <a:rPr lang="en-US" sz="2400" dirty="0">
                <a:solidFill>
                  <a:srgbClr val="000000"/>
                </a:solidFill>
                <a:latin typeface="Open Sans"/>
              </a:rPr>
              <a:t>The only </a:t>
            </a:r>
            <a:r>
              <a:rPr lang="en-US" sz="2400" dirty="0" err="1">
                <a:solidFill>
                  <a:srgbClr val="000000"/>
                </a:solidFill>
                <a:latin typeface="Open Sans"/>
              </a:rPr>
              <a:t>WiMax</a:t>
            </a:r>
            <a:r>
              <a:rPr lang="en-US" sz="2400" dirty="0">
                <a:solidFill>
                  <a:srgbClr val="000000"/>
                </a:solidFill>
                <a:latin typeface="Open Sans"/>
              </a:rPr>
              <a:t> Forum Application Lab in the Western Hemisphere. The Lab was founded as a partnership between the University of Maryland Institute for Advanced Computer Studies and the Laboratory for Telecommunications Science. The theme for the lab was research into WiMAX technology, applications and location–based services. </a:t>
            </a:r>
          </a:p>
          <a:p>
            <a:pPr>
              <a:lnSpc>
                <a:spcPts val="3360"/>
              </a:lnSpc>
            </a:pPr>
            <a:endParaRPr lang="en-US" sz="2400" dirty="0">
              <a:solidFill>
                <a:srgbClr val="000000"/>
              </a:solidFill>
              <a:latin typeface="Open Sans"/>
            </a:endParaRPr>
          </a:p>
        </p:txBody>
      </p:sp>
      <p:grpSp>
        <p:nvGrpSpPr>
          <p:cNvPr id="13" name="Group 13"/>
          <p:cNvGrpSpPr>
            <a:grpSpLocks noChangeAspect="1"/>
          </p:cNvGrpSpPr>
          <p:nvPr/>
        </p:nvGrpSpPr>
        <p:grpSpPr>
          <a:xfrm>
            <a:off x="1708666" y="364321"/>
            <a:ext cx="2680921" cy="2680911"/>
            <a:chOff x="0" y="0"/>
            <a:chExt cx="6350025" cy="6350000"/>
          </a:xfrm>
        </p:grpSpPr>
        <p:sp>
          <p:nvSpPr>
            <p:cNvPr id="14" name="Freeform 14"/>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18791" r="-18791"/>
              </a:stretch>
            </a:blipFill>
          </p:spPr>
          <p:txBody>
            <a:bodyPr/>
            <a:lstStyle/>
            <a:p>
              <a:endParaRPr lang="en-US" sz="1200"/>
            </a:p>
          </p:txBody>
        </p:sp>
      </p:grpSp>
      <p:grpSp>
        <p:nvGrpSpPr>
          <p:cNvPr id="15" name="Group 15"/>
          <p:cNvGrpSpPr>
            <a:grpSpLocks noChangeAspect="1"/>
          </p:cNvGrpSpPr>
          <p:nvPr/>
        </p:nvGrpSpPr>
        <p:grpSpPr>
          <a:xfrm>
            <a:off x="1708666" y="3247249"/>
            <a:ext cx="2680921" cy="2680911"/>
            <a:chOff x="0" y="0"/>
            <a:chExt cx="6350025" cy="6350000"/>
          </a:xfrm>
        </p:grpSpPr>
        <p:sp>
          <p:nvSpPr>
            <p:cNvPr id="16" name="Freeform 1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10639" r="-10639"/>
              </a:stretch>
            </a:blipFill>
          </p:spPr>
          <p:txBody>
            <a:bodyPr/>
            <a:lstStyle/>
            <a:p>
              <a:endParaRPr lang="en-US" sz="1200"/>
            </a:p>
          </p:txBody>
        </p:sp>
      </p:gr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07F0-2C8B-1DC2-A7FE-45E8F62566B3}"/>
              </a:ext>
            </a:extLst>
          </p:cNvPr>
          <p:cNvSpPr>
            <a:spLocks noGrp="1"/>
          </p:cNvSpPr>
          <p:nvPr>
            <p:ph type="title"/>
          </p:nvPr>
        </p:nvSpPr>
        <p:spPr>
          <a:xfrm>
            <a:off x="4158827" y="365125"/>
            <a:ext cx="7194972" cy="1325563"/>
          </a:xfrm>
        </p:spPr>
        <p:txBody>
          <a:bodyPr/>
          <a:lstStyle/>
          <a:p>
            <a:r>
              <a:rPr lang="en-US" dirty="0"/>
              <a:t>Seventh Chair Samir </a:t>
            </a:r>
            <a:r>
              <a:rPr lang="en-US" dirty="0" err="1"/>
              <a:t>Khuller</a:t>
            </a:r>
            <a:endParaRPr lang="en-US" dirty="0"/>
          </a:p>
        </p:txBody>
      </p:sp>
      <p:sp>
        <p:nvSpPr>
          <p:cNvPr id="3" name="Content Placeholder 2">
            <a:extLst>
              <a:ext uri="{FF2B5EF4-FFF2-40B4-BE49-F238E27FC236}">
                <a16:creationId xmlns:a16="http://schemas.microsoft.com/office/drawing/2014/main" id="{C17F0B60-16A5-A2A5-04A4-E5022FDE13CF}"/>
              </a:ext>
            </a:extLst>
          </p:cNvPr>
          <p:cNvSpPr>
            <a:spLocks noGrp="1"/>
          </p:cNvSpPr>
          <p:nvPr>
            <p:ph idx="1"/>
          </p:nvPr>
        </p:nvSpPr>
        <p:spPr/>
        <p:txBody>
          <a:bodyPr/>
          <a:lstStyle/>
          <a:p>
            <a:r>
              <a:rPr lang="en-US" dirty="0"/>
              <a:t>Term – 2013 – 2018</a:t>
            </a:r>
          </a:p>
          <a:p>
            <a:r>
              <a:rPr lang="en-US" dirty="0"/>
              <a:t>40</a:t>
            </a:r>
            <a:r>
              <a:rPr lang="en-US" baseline="30000" dirty="0"/>
              <a:t>th</a:t>
            </a:r>
            <a:r>
              <a:rPr lang="en-US" dirty="0"/>
              <a:t> Anniversary Celebration</a:t>
            </a:r>
          </a:p>
          <a:p>
            <a:r>
              <a:rPr lang="en-US" dirty="0"/>
              <a:t>Iribe Center</a:t>
            </a:r>
          </a:p>
        </p:txBody>
      </p:sp>
      <p:pic>
        <p:nvPicPr>
          <p:cNvPr id="3074" name="Picture 2" descr="Photo of Samir Khuller">
            <a:extLst>
              <a:ext uri="{FF2B5EF4-FFF2-40B4-BE49-F238E27FC236}">
                <a16:creationId xmlns:a16="http://schemas.microsoft.com/office/drawing/2014/main" id="{276D36E4-77EE-72CB-0F17-5F3AF5FC6F76}"/>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rcRect/>
          <a:stretch>
            <a:fillRect/>
          </a:stretch>
        </p:blipFill>
        <p:spPr bwMode="auto">
          <a:xfrm>
            <a:off x="447040" y="1012885"/>
            <a:ext cx="3786293" cy="488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66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tory 2005 on.potx" id="{770323F8-0B51-4750-8A4C-A12410EDB56F}" vid="{DD8FA04D-4232-4CCA-9626-001D0E1CC0F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tory 2005 on.potx" id="{770323F8-0B51-4750-8A4C-A12410EDB56F}" vid="{7D772C20-DADA-43CF-8FE4-3418F6DDB2D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tory 2005 on.potx" id="{770323F8-0B51-4750-8A4C-A12410EDB56F}" vid="{C67B3738-8033-4B52-995D-C347CC60FA0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1552</TotalTime>
  <Words>1169</Words>
  <Application>Microsoft Office PowerPoint</Application>
  <PresentationFormat>Widescreen</PresentationFormat>
  <Paragraphs>119</Paragraphs>
  <Slides>28</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Calibri Light</vt:lpstr>
      <vt:lpstr>Open Sans</vt:lpstr>
      <vt:lpstr>Open Sans Bold</vt:lpstr>
      <vt:lpstr>Open Sans Italics</vt:lpstr>
      <vt:lpstr>Roboto</vt:lpstr>
      <vt:lpstr>Office Theme</vt:lpstr>
      <vt:lpstr>1_Office Theme</vt:lpstr>
      <vt:lpstr>Custom Design</vt:lpstr>
      <vt:lpstr>PowerPoint Presentation</vt:lpstr>
      <vt:lpstr>Sixth Chair – Larry Davis</vt:lpstr>
      <vt:lpstr>Faculty Count and Majors</vt:lpstr>
      <vt:lpstr>Computer Science Instruction Center</vt:lpstr>
      <vt:lpstr>PowerPoint Presentation</vt:lpstr>
      <vt:lpstr>PowerPoint Presentation</vt:lpstr>
      <vt:lpstr>Augmentarium</vt:lpstr>
      <vt:lpstr>PowerPoint Presentation</vt:lpstr>
      <vt:lpstr>Seventh Chair Samir Khuller</vt:lpstr>
      <vt:lpstr>Challenge </vt:lpstr>
      <vt:lpstr>PowerPoint Presentation</vt:lpstr>
      <vt:lpstr>Eighth Chair  Ming Lin </vt:lpstr>
      <vt:lpstr>Majors vs. Faculty counts</vt:lpstr>
      <vt:lpstr>Ninth Chair – Matthias Zwicker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Contributions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Agrawala, Ashok</dc:creator>
  <cp:lastModifiedBy>Agrawala, Ashok</cp:lastModifiedBy>
  <cp:revision>13</cp:revision>
  <dcterms:created xsi:type="dcterms:W3CDTF">2023-10-05T16:18:07Z</dcterms:created>
  <dcterms:modified xsi:type="dcterms:W3CDTF">2023-10-07T13:33:43Z</dcterms:modified>
</cp:coreProperties>
</file>