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60" r:id="rId2"/>
    <p:sldId id="313" r:id="rId3"/>
    <p:sldId id="270" r:id="rId4"/>
    <p:sldId id="273" r:id="rId5"/>
    <p:sldId id="284" r:id="rId6"/>
    <p:sldId id="263" r:id="rId7"/>
    <p:sldId id="334" r:id="rId8"/>
    <p:sldId id="335" r:id="rId9"/>
    <p:sldId id="316" r:id="rId10"/>
    <p:sldId id="332" r:id="rId11"/>
    <p:sldId id="297" r:id="rId12"/>
    <p:sldId id="336" r:id="rId13"/>
    <p:sldId id="311" r:id="rId14"/>
    <p:sldId id="306" r:id="rId15"/>
    <p:sldId id="262" r:id="rId16"/>
    <p:sldId id="314" r:id="rId17"/>
    <p:sldId id="325" r:id="rId18"/>
    <p:sldId id="305" r:id="rId19"/>
    <p:sldId id="259" r:id="rId20"/>
    <p:sldId id="288" r:id="rId21"/>
    <p:sldId id="296" r:id="rId22"/>
    <p:sldId id="271" r:id="rId23"/>
    <p:sldId id="299" r:id="rId24"/>
    <p:sldId id="272" r:id="rId25"/>
    <p:sldId id="281" r:id="rId26"/>
    <p:sldId id="274" r:id="rId27"/>
    <p:sldId id="269" r:id="rId28"/>
    <p:sldId id="322" r:id="rId29"/>
    <p:sldId id="268" r:id="rId30"/>
    <p:sldId id="331" r:id="rId31"/>
    <p:sldId id="275" r:id="rId32"/>
    <p:sldId id="323" r:id="rId33"/>
    <p:sldId id="326" r:id="rId34"/>
    <p:sldId id="276" r:id="rId35"/>
    <p:sldId id="302" r:id="rId36"/>
    <p:sldId id="277" r:id="rId37"/>
    <p:sldId id="278" r:id="rId38"/>
    <p:sldId id="327" r:id="rId39"/>
    <p:sldId id="283" r:id="rId40"/>
    <p:sldId id="292" r:id="rId41"/>
    <p:sldId id="285" r:id="rId42"/>
    <p:sldId id="300" r:id="rId43"/>
    <p:sldId id="286" r:id="rId44"/>
    <p:sldId id="282" r:id="rId45"/>
    <p:sldId id="279" r:id="rId46"/>
    <p:sldId id="298" r:id="rId47"/>
    <p:sldId id="320" r:id="rId48"/>
    <p:sldId id="319" r:id="rId49"/>
    <p:sldId id="330" r:id="rId50"/>
    <p:sldId id="301" r:id="rId51"/>
    <p:sldId id="290" r:id="rId52"/>
    <p:sldId id="280" r:id="rId53"/>
    <p:sldId id="339" r:id="rId54"/>
    <p:sldId id="338" r:id="rId55"/>
    <p:sldId id="337" r:id="rId56"/>
    <p:sldId id="303" r:id="rId57"/>
    <p:sldId id="312" r:id="rId58"/>
    <p:sldId id="315" r:id="rId59"/>
    <p:sldId id="258" r:id="rId60"/>
    <p:sldId id="261" r:id="rId61"/>
    <p:sldId id="287" r:id="rId62"/>
    <p:sldId id="308" r:id="rId63"/>
    <p:sldId id="291" r:id="rId64"/>
    <p:sldId id="293" r:id="rId65"/>
    <p:sldId id="309" r:id="rId66"/>
    <p:sldId id="264" r:id="rId67"/>
    <p:sldId id="294" r:id="rId68"/>
    <p:sldId id="310" r:id="rId69"/>
    <p:sldId id="295" r:id="rId70"/>
    <p:sldId id="329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FFFF"/>
    <a:srgbClr val="FFFF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 autoAdjust="0"/>
  </p:normalViewPr>
  <p:slideViewPr>
    <p:cSldViewPr showGuides="1">
      <p:cViewPr varScale="1">
        <p:scale>
          <a:sx n="100" d="100"/>
          <a:sy n="100" d="100"/>
        </p:scale>
        <p:origin x="60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9.xml"/><Relationship Id="rId2" Type="http://schemas.openxmlformats.org/officeDocument/2006/relationships/slide" Target="slides/slide21.xml"/><Relationship Id="rId1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13C45-417E-42F2-91ED-92961D4F22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27301-65D2-4236-8249-A7D87851B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48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27301-65D2-4236-8249-A7D87851B1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2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27301-65D2-4236-8249-A7D87851B1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E282C-E673-84AD-C5B3-EF98252A9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561A-20F0-4751-8AD2-2B3CF08CEA0C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FFF37-C98A-EEDA-363A-7472E45E5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28D61-7041-6F41-65C9-8E9EACE3A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1966-7C50-43DF-B429-CC79E05E5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97331"/>
      </p:ext>
    </p:extLst>
  </p:cSld>
  <p:clrMapOvr>
    <a:masterClrMapping/>
  </p:clrMapOvr>
  <p:transition advTm="12000">
    <p:checker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6064072"/>
      </p:ext>
    </p:extLst>
  </p:cSld>
  <p:clrMapOvr>
    <a:masterClrMapping/>
  </p:clrMapOvr>
  <p:transition advTm="12000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65125"/>
            <a:ext cx="2076450" cy="62642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6076950" cy="6264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101139"/>
      </p:ext>
    </p:extLst>
  </p:cSld>
  <p:clrMapOvr>
    <a:masterClrMapping/>
  </p:clrMapOvr>
  <p:transition advTm="12000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7978686"/>
      </p:ext>
    </p:extLst>
  </p:cSld>
  <p:clrMapOvr>
    <a:masterClrMapping/>
  </p:clrMapOvr>
  <p:transition advTm="12000">
    <p:checker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3794078"/>
      </p:ext>
    </p:extLst>
  </p:cSld>
  <p:clrMapOvr>
    <a:masterClrMapping/>
  </p:clrMapOvr>
  <p:transition advTm="12000">
    <p:checker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2000"/>
            <a:ext cx="40767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762000"/>
            <a:ext cx="40767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1042583"/>
      </p:ext>
    </p:extLst>
  </p:cSld>
  <p:clrMapOvr>
    <a:masterClrMapping/>
  </p:clrMapOvr>
  <p:transition advTm="12000">
    <p:checker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449801"/>
      </p:ext>
    </p:extLst>
  </p:cSld>
  <p:clrMapOvr>
    <a:masterClrMapping/>
  </p:clrMapOvr>
  <p:transition advTm="12000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2369494"/>
      </p:ext>
    </p:extLst>
  </p:cSld>
  <p:clrMapOvr>
    <a:masterClrMapping/>
  </p:clrMapOvr>
  <p:transition advTm="12000">
    <p:checker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474667"/>
      </p:ext>
    </p:extLst>
  </p:cSld>
  <p:clrMapOvr>
    <a:masterClrMapping/>
  </p:clrMapOvr>
  <p:transition advTm="12000">
    <p:checker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2864286"/>
      </p:ext>
    </p:extLst>
  </p:cSld>
  <p:clrMapOvr>
    <a:masterClrMapping/>
  </p:clrMapOvr>
  <p:transition advTm="12000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6834214"/>
      </p:ext>
    </p:extLst>
  </p:cSld>
  <p:clrMapOvr>
    <a:masterClrMapping/>
  </p:clrMapOvr>
  <p:transition advTm="12000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66703A1C-2B9D-A3AC-9493-572917202D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2000"/>
            <a:ext cx="8305800" cy="5867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7" name="Picture 7">
            <a:extLst>
              <a:ext uri="{FF2B5EF4-FFF2-40B4-BE49-F238E27FC236}">
                <a16:creationId xmlns:a16="http://schemas.microsoft.com/office/drawing/2014/main" id="{93A64ED7-9EAE-787D-442B-31BB1970D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7CAE81-92A7-039F-A6BA-FFD8A2BF95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5B954D-384C-D598-C07C-AEE10AB336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F2F89-B6F8-48E2-AF45-2F219CF693C8}" type="datetime1">
              <a:rPr lang="en-US" smtClean="0"/>
              <a:t>10/6/2023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281BA-24CC-5585-A9D5-FD79BE3C0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51966-7C50-43DF-B429-CC79E05E50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2000">
    <p:checker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A17CBF7-1CD8-A8CC-3176-F3A8AB3A665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15171" y="5107029"/>
            <a:ext cx="6858000" cy="8382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Part 1 - The latter part of the 20</a:t>
            </a:r>
            <a:r>
              <a:rPr lang="en-US" altLang="en-US" sz="3600" baseline="30000" dirty="0"/>
              <a:t>th</a:t>
            </a:r>
            <a:r>
              <a:rPr lang="en-US" altLang="en-US" sz="3600" dirty="0"/>
              <a:t> Century</a:t>
            </a: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30B87D47-C2C0-A094-B460-AD977E42A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12063"/>
            <a:ext cx="1105021" cy="103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1CED1D-27EF-500D-1E78-D179A4D1D824}"/>
              </a:ext>
            </a:extLst>
          </p:cNvPr>
          <p:cNvSpPr txBox="1"/>
          <p:nvPr/>
        </p:nvSpPr>
        <p:spPr>
          <a:xfrm>
            <a:off x="1434186" y="685800"/>
            <a:ext cx="6145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chemeClr val="bg1"/>
                </a:solidFill>
                <a:latin typeface="Comic Sans MS" panose="030F0702030302020204" pitchFamily="66" charset="0"/>
              </a:rPr>
              <a:t>Computer Science at the   University of Maryland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C51E26C-660F-5610-3208-117CDF56C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85800"/>
            <a:ext cx="1105021" cy="103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building with glass windows&#10;&#10;Description automatically generated">
            <a:extLst>
              <a:ext uri="{FF2B5EF4-FFF2-40B4-BE49-F238E27FC236}">
                <a16:creationId xmlns:a16="http://schemas.microsoft.com/office/drawing/2014/main" id="{F3285C66-C3B7-F6A7-6461-43E128E8C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33" y="1953775"/>
            <a:ext cx="4486275" cy="292505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4177F-C28A-F2E1-648F-8106B9615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0FA9-AFD6-4EA7-B289-EE758430C7DC}" type="datetime1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25CCB-FA3F-2881-864D-7200A77D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6C2B6-5478-3D74-9323-F35BCBC84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1966-7C50-43DF-B429-CC79E05E50A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p:transition advTm="12000">
    <p:check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2C71372A-53A4-9E3A-66EC-670981F65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6074"/>
            <a:ext cx="4114800" cy="281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>
            <a:extLst>
              <a:ext uri="{FF2B5EF4-FFF2-40B4-BE49-F238E27FC236}">
                <a16:creationId xmlns:a16="http://schemas.microsoft.com/office/drawing/2014/main" id="{A235E920-33E5-F37C-7E8B-90590B0EC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157" y="3591938"/>
            <a:ext cx="3810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Notice racks of ½” tapes. Each held about 50MB (at 1600bpi).</a:t>
            </a:r>
          </a:p>
          <a:p>
            <a:pPr eaLnBrk="1" hangingPunct="1"/>
            <a:endParaRPr lang="en-US" altLang="en-US" b="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Today a $400 PC with a 500 GB disk can contain the storage for 10,000 such tapes.</a:t>
            </a: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27299433-9EB5-8320-EC3E-083A2357D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19074"/>
            <a:ext cx="89154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Univac 1108 mainframe in Computer Science Center was main computer for the campus. This was an early time-sharing system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Punched cards were used for program input with students handing in card decks with their program and getting output often hours or a day later.</a:t>
            </a:r>
          </a:p>
        </p:txBody>
      </p:sp>
    </p:spTree>
  </p:cSld>
  <p:clrMapOvr>
    <a:masterClrMapping/>
  </p:clrMapOvr>
  <p:transition advTm="12000">
    <p:check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0C7D9FE-0EF0-1D93-261F-514742332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7531"/>
            <a:ext cx="2835275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8C7BBE5D-320B-CC18-F24A-6C597F20A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67531"/>
            <a:ext cx="502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Dr. Laveen </a:t>
            </a:r>
            <a:r>
              <a:rPr lang="en-US" altLang="en-US" sz="2800" b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Kanal</a:t>
            </a:r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 obtained the first minicomputer for Computer Science’s use- PDP 11/45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BCB43151-ABDB-16BB-34D0-2EE2CE80E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590800"/>
            <a:ext cx="3962400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1B7FEBAD-5267-4526-A139-0CCD9F3CA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012" y="5094288"/>
            <a:ext cx="432117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Department lab with</a:t>
            </a:r>
          </a:p>
          <a:p>
            <a:pPr eaLnBrk="1" hangingPunct="1"/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PDP 11/45 and PDP 11/40</a:t>
            </a:r>
          </a:p>
          <a:p>
            <a:pPr eaLnBrk="1" hangingPunct="1"/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in 1976</a:t>
            </a:r>
          </a:p>
        </p:txBody>
      </p:sp>
    </p:spTree>
  </p:cSld>
  <p:clrMapOvr>
    <a:masterClrMapping/>
  </p:clrMapOvr>
  <p:transition advTm="12000">
    <p:check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10">
            <a:extLst>
              <a:ext uri="{FF2B5EF4-FFF2-40B4-BE49-F238E27FC236}">
                <a16:creationId xmlns:a16="http://schemas.microsoft.com/office/drawing/2014/main" id="{1A3700BF-24E5-B127-A6C1-6876B149D4B2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2362200"/>
            <a:ext cx="4321176" cy="1815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A4F2A0-001C-FAB0-43D5-2894A42AABBF}"/>
              </a:ext>
            </a:extLst>
          </p:cNvPr>
          <p:cNvSpPr txBox="1"/>
          <p:nvPr/>
        </p:nvSpPr>
        <p:spPr>
          <a:xfrm>
            <a:off x="609600" y="368727"/>
            <a:ext cx="7543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bg1"/>
                </a:solidFill>
                <a:latin typeface="+mn-lt"/>
              </a:rPr>
              <a:t>In 1980 </a:t>
            </a:r>
            <a:r>
              <a:rPr lang="en-US" sz="2800" b="0" dirty="0" err="1">
                <a:solidFill>
                  <a:schemeClr val="bg1"/>
                </a:solidFill>
                <a:latin typeface="+mn-lt"/>
              </a:rPr>
              <a:t>Minker</a:t>
            </a:r>
            <a:r>
              <a:rPr lang="en-US" sz="2800" b="0" dirty="0">
                <a:solidFill>
                  <a:schemeClr val="bg1"/>
                </a:solidFill>
                <a:latin typeface="+mn-lt"/>
              </a:rPr>
              <a:t> secured a $150,000 NSF grant for a VAX 11/780, which provided a powerful computer for department research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B341D248-97A7-BCBA-B22D-CE17084EE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206658"/>
            <a:ext cx="7620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University provided computer support for student use.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Increasingly the department provided its own computers for research purposes</a:t>
            </a:r>
          </a:p>
        </p:txBody>
      </p:sp>
    </p:spTree>
    <p:extLst>
      <p:ext uri="{BB962C8B-B14F-4D97-AF65-F5344CB8AC3E}">
        <p14:creationId xmlns:p14="http://schemas.microsoft.com/office/powerpoint/2010/main" val="1416828825"/>
      </p:ext>
    </p:extLst>
  </p:cSld>
  <p:clrMapOvr>
    <a:masterClrMapping/>
  </p:clrMapOvr>
  <p:transition advTm="12000">
    <p:check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026">
            <a:extLst>
              <a:ext uri="{FF2B5EF4-FFF2-40B4-BE49-F238E27FC236}">
                <a16:creationId xmlns:a16="http://schemas.microsoft.com/office/drawing/2014/main" id="{379EC5B9-6CCB-18A7-FD66-DEF3AF0FA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19075"/>
            <a:ext cx="31226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1027">
            <a:extLst>
              <a:ext uri="{FF2B5EF4-FFF2-40B4-BE49-F238E27FC236}">
                <a16:creationId xmlns:a16="http://schemas.microsoft.com/office/drawing/2014/main" id="{A22FE1C3-D70F-29D3-099D-B4F357B49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803" y="3733800"/>
            <a:ext cx="442300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PhD students JoAnn</a:t>
            </a:r>
          </a:p>
          <a:p>
            <a:pPr eaLnBrk="1" hangingPunct="1"/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Atlee and Jack Callahan</a:t>
            </a:r>
          </a:p>
          <a:p>
            <a:pPr eaLnBrk="1" hangingPunct="1"/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in 1991. Sun workstations</a:t>
            </a:r>
          </a:p>
          <a:p>
            <a:pPr eaLnBrk="1" hangingPunct="1"/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Replaced the Vaxes in </a:t>
            </a:r>
          </a:p>
          <a:p>
            <a:pPr eaLnBrk="1" hangingPunct="1"/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the late 1980s</a:t>
            </a:r>
          </a:p>
        </p:txBody>
      </p:sp>
      <p:pic>
        <p:nvPicPr>
          <p:cNvPr id="62468" name="Picture 1028">
            <a:extLst>
              <a:ext uri="{FF2B5EF4-FFF2-40B4-BE49-F238E27FC236}">
                <a16:creationId xmlns:a16="http://schemas.microsoft.com/office/drawing/2014/main" id="{34CBBA96-4127-AFE8-AEAE-4DAF911AD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7" y="3177600"/>
            <a:ext cx="4279900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 Box 1029">
            <a:extLst>
              <a:ext uri="{FF2B5EF4-FFF2-40B4-BE49-F238E27FC236}">
                <a16:creationId xmlns:a16="http://schemas.microsoft.com/office/drawing/2014/main" id="{E4EECE0F-0782-F110-5BF8-F79AABC27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319087"/>
            <a:ext cx="481488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Green screen “Ann Arbor” text terminals were the main interface to the department mainframe Vax 780 in the early 1980s</a:t>
            </a:r>
          </a:p>
        </p:txBody>
      </p:sp>
    </p:spTree>
  </p:cSld>
  <p:clrMapOvr>
    <a:masterClrMapping/>
  </p:clrMapOvr>
  <p:transition advTm="12000">
    <p:check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050">
            <a:extLst>
              <a:ext uri="{FF2B5EF4-FFF2-40B4-BE49-F238E27FC236}">
                <a16:creationId xmlns:a16="http://schemas.microsoft.com/office/drawing/2014/main" id="{0F8B911D-AA8D-15EC-C5FC-2B1464A19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43434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2051">
            <a:extLst>
              <a:ext uri="{FF2B5EF4-FFF2-40B4-BE49-F238E27FC236}">
                <a16:creationId xmlns:a16="http://schemas.microsoft.com/office/drawing/2014/main" id="{DA7735B8-E12D-3BB3-E027-5E8321A6C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524000"/>
            <a:ext cx="2344738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Late 1980s Lab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Staff –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Chris </a:t>
            </a:r>
            <a:r>
              <a:rPr lang="en-US" altLang="en-US" b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Torek</a:t>
            </a: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Steve Miller,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Pete Cottrell</a:t>
            </a:r>
          </a:p>
        </p:txBody>
      </p:sp>
      <p:pic>
        <p:nvPicPr>
          <p:cNvPr id="25604" name="Picture 2052">
            <a:extLst>
              <a:ext uri="{FF2B5EF4-FFF2-40B4-BE49-F238E27FC236}">
                <a16:creationId xmlns:a16="http://schemas.microsoft.com/office/drawing/2014/main" id="{CBAEC0F9-8FE9-5184-8451-3CF5C3577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68838"/>
            <a:ext cx="342900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2053">
            <a:extLst>
              <a:ext uri="{FF2B5EF4-FFF2-40B4-BE49-F238E27FC236}">
                <a16:creationId xmlns:a16="http://schemas.microsoft.com/office/drawing/2014/main" id="{304B9CD5-CA46-E8D0-7C11-F0036BBB3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105400"/>
            <a:ext cx="41322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Steve </a:t>
            </a:r>
            <a:r>
              <a:rPr lang="en-US" altLang="en-US" b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Kogge</a:t>
            </a: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, when he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wasn’t scuba diving, handled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hardware issues in the lab.</a:t>
            </a:r>
          </a:p>
        </p:txBody>
      </p:sp>
    </p:spTree>
  </p:cSld>
  <p:clrMapOvr>
    <a:masterClrMapping/>
  </p:clrMapOvr>
  <p:transition advTm="12000">
    <p:check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4C20BFD2-B471-F91F-B3C2-F95A4BF88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>
            <a:extLst>
              <a:ext uri="{FF2B5EF4-FFF2-40B4-BE49-F238E27FC236}">
                <a16:creationId xmlns:a16="http://schemas.microsoft.com/office/drawing/2014/main" id="{487B653E-5504-0EE6-4ECB-ABE79503C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096000"/>
            <a:ext cx="5867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0" dirty="0">
                <a:solidFill>
                  <a:schemeClr val="bg1"/>
                </a:solidFill>
                <a:latin typeface="Comic Sans MS" panose="030F0702030302020204" pitchFamily="66" charset="0"/>
              </a:rPr>
              <a:t>Department computer staff</a:t>
            </a:r>
          </a:p>
        </p:txBody>
      </p:sp>
    </p:spTree>
  </p:cSld>
  <p:clrMapOvr>
    <a:masterClrMapping/>
  </p:clrMapOvr>
  <p:transition advTm="12000">
    <p:check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26">
            <a:extLst>
              <a:ext uri="{FF2B5EF4-FFF2-40B4-BE49-F238E27FC236}">
                <a16:creationId xmlns:a16="http://schemas.microsoft.com/office/drawing/2014/main" id="{4E4BEEBA-3E7D-95C8-B44D-76D343580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419475"/>
            <a:ext cx="4267200" cy="303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1027">
            <a:extLst>
              <a:ext uri="{FF2B5EF4-FFF2-40B4-BE49-F238E27FC236}">
                <a16:creationId xmlns:a16="http://schemas.microsoft.com/office/drawing/2014/main" id="{CB93A548-39E1-B69C-5CB8-E2347793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801052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+mn-lt"/>
              </a:rPr>
              <a:t>1980s were busy with networking research and new multiprocessor architectures.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 err="1">
                <a:solidFill>
                  <a:schemeClr val="bg1"/>
                </a:solidFill>
                <a:latin typeface="+mn-lt"/>
              </a:rPr>
              <a:t>Zmob</a:t>
            </a:r>
            <a:r>
              <a:rPr lang="en-US" altLang="en-US" b="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b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Professor Chuck Rieger designed a network of 256 Z80A processors. Each contained 64K memory and were linked together on a “conveyor belt” ring as packets of information were passed from one processor (or “</a:t>
            </a:r>
            <a:r>
              <a:rPr lang="en-US" b="0" dirty="0" err="1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moblet</a:t>
            </a:r>
            <a:r>
              <a:rPr lang="en-US" b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”) to another.</a:t>
            </a:r>
            <a:endParaRPr lang="en-US" altLang="en-US" b="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advTm="12000">
    <p:check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26">
            <a:extLst>
              <a:ext uri="{FF2B5EF4-FFF2-40B4-BE49-F238E27FC236}">
                <a16:creationId xmlns:a16="http://schemas.microsoft.com/office/drawing/2014/main" id="{96A04CF9-55FA-9016-6464-81573EDC7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6" y="685800"/>
            <a:ext cx="4117324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1027">
            <a:extLst>
              <a:ext uri="{FF2B5EF4-FFF2-40B4-BE49-F238E27FC236}">
                <a16:creationId xmlns:a16="http://schemas.microsoft.com/office/drawing/2014/main" id="{FBEFB872-69D9-F102-B921-FEE2CE8EB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075" y="829776"/>
            <a:ext cx="388872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Department computer Network in 1989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b="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Hybrid network of multiple vaxes, DEC workstations and Sun workstations, plus a few other machines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b="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In late 1980s PCs running Linux or Windows started to replace the Suns.</a:t>
            </a:r>
          </a:p>
        </p:txBody>
      </p:sp>
    </p:spTree>
  </p:cSld>
  <p:clrMapOvr>
    <a:masterClrMapping/>
  </p:clrMapOvr>
  <p:transition advTm="12000">
    <p:check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050">
            <a:extLst>
              <a:ext uri="{FF2B5EF4-FFF2-40B4-BE49-F238E27FC236}">
                <a16:creationId xmlns:a16="http://schemas.microsoft.com/office/drawing/2014/main" id="{8DCBD99A-D738-F3AA-84BB-3C705A471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6438155" cy="332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2051">
            <a:extLst>
              <a:ext uri="{FF2B5EF4-FFF2-40B4-BE49-F238E27FC236}">
                <a16:creationId xmlns:a16="http://schemas.microsoft.com/office/drawing/2014/main" id="{C8D5E558-2037-AFA7-D148-82915346F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633116"/>
            <a:ext cx="78486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Department’s early growth with little increase in faculty size required computer science to be a restricted major in 1983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Freshmen admitted as </a:t>
            </a:r>
            <a:r>
              <a:rPr lang="en-US" altLang="en-US" b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premajors</a:t>
            </a: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 and after taking freshman courses with certain grade point averages, they were admitted to the major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Initially 3.0 needed, then it dropped to 2.8. After about 10 years, the restricted major was dropped</a:t>
            </a:r>
          </a:p>
        </p:txBody>
      </p:sp>
    </p:spTree>
  </p:cSld>
  <p:clrMapOvr>
    <a:masterClrMapping/>
  </p:clrMapOvr>
  <p:transition advTm="12000">
    <p:check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25DD5A21-FC5A-E8CB-1B9D-4029B48A3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20" y="552549"/>
            <a:ext cx="3954681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>
            <a:extLst>
              <a:ext uri="{FF2B5EF4-FFF2-40B4-BE49-F238E27FC236}">
                <a16:creationId xmlns:a16="http://schemas.microsoft.com/office/drawing/2014/main" id="{96CB0A3F-B4F7-52C5-293F-D2309D68B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1624"/>
            <a:ext cx="3749532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>
            <a:extLst>
              <a:ext uri="{FF2B5EF4-FFF2-40B4-BE49-F238E27FC236}">
                <a16:creationId xmlns:a16="http://schemas.microsoft.com/office/drawing/2014/main" id="{EE3E169B-2C59-1004-F6E1-2F9EF2450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0" y="171450"/>
            <a:ext cx="388620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Department was not overly social, but did have a few events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Department Picnic - 1978</a:t>
            </a:r>
          </a:p>
        </p:txBody>
      </p:sp>
      <p:sp>
        <p:nvSpPr>
          <p:cNvPr id="8197" name="Text Box 6">
            <a:extLst>
              <a:ext uri="{FF2B5EF4-FFF2-40B4-BE49-F238E27FC236}">
                <a16:creationId xmlns:a16="http://schemas.microsoft.com/office/drawing/2014/main" id="{4867A3FB-D259-ACFA-BC42-D8EE08F12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3657600"/>
            <a:ext cx="27178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Professors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Dick Hamlet,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Marv Zelkowitz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(daughter Elena),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John Gannon,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Hanan Samet</a:t>
            </a:r>
          </a:p>
        </p:txBody>
      </p:sp>
      <p:sp>
        <p:nvSpPr>
          <p:cNvPr id="8198" name="Text Box 7">
            <a:extLst>
              <a:ext uri="{FF2B5EF4-FFF2-40B4-BE49-F238E27FC236}">
                <a16:creationId xmlns:a16="http://schemas.microsoft.com/office/drawing/2014/main" id="{C97EF97F-09D5-94C3-DA93-134843F6D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439735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Department secretary </a:t>
            </a:r>
          </a:p>
          <a:p>
            <a:pPr eaLnBrk="1" hangingPunct="1"/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Barbara Ellis</a:t>
            </a:r>
          </a:p>
        </p:txBody>
      </p:sp>
    </p:spTree>
  </p:cSld>
  <p:clrMapOvr>
    <a:masterClrMapping/>
  </p:clrMapOvr>
  <p:transition advTm="12000">
    <p:check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4FB2B3B-EB20-D6CE-B0B8-8F4CB3E13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7" y="1331843"/>
            <a:ext cx="23971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D673C0C7-7C0E-4AE9-E428-98643CEAC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28600"/>
            <a:ext cx="7467600" cy="106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800" b="0" dirty="0"/>
              <a:t>Dr. Werner </a:t>
            </a:r>
            <a:r>
              <a:rPr lang="en-US" altLang="en-US" sz="2800" b="0" dirty="0" err="1"/>
              <a:t>Rheinboldt</a:t>
            </a:r>
            <a:r>
              <a:rPr lang="en-US" altLang="en-US" sz="2800" b="0" dirty="0"/>
              <a:t> appointed director of the Computer Science Center in 1963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8901E31-1C4D-2F40-E68F-8C1CE2AFC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09" y="4459357"/>
            <a:ext cx="7162800" cy="106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800" b="0" dirty="0"/>
              <a:t>Six courses introduced in 1965. An MS degree was introduced in 1967 and a PhD program added in 1969</a:t>
            </a:r>
          </a:p>
        </p:txBody>
      </p:sp>
    </p:spTree>
  </p:cSld>
  <p:clrMapOvr>
    <a:masterClrMapping/>
  </p:clrMapOvr>
  <p:transition advTm="12000">
    <p:check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6E45AF41-43EB-3DAD-618F-95ECABF2D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315200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>
            <a:extLst>
              <a:ext uri="{FF2B5EF4-FFF2-40B4-BE49-F238E27FC236}">
                <a16:creationId xmlns:a16="http://schemas.microsoft.com/office/drawing/2014/main" id="{8889A65C-C4B5-758C-9B3B-90EF1281C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9436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Department party (around 1986)</a:t>
            </a:r>
          </a:p>
        </p:txBody>
      </p:sp>
    </p:spTree>
  </p:cSld>
  <p:clrMapOvr>
    <a:masterClrMapping/>
  </p:clrMapOvr>
  <p:transition advTm="12000">
    <p:check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>
            <a:extLst>
              <a:ext uri="{FF2B5EF4-FFF2-40B4-BE49-F238E27FC236}">
                <a16:creationId xmlns:a16="http://schemas.microsoft.com/office/drawing/2014/main" id="{12B4D206-4AA0-C022-C697-35C38947F6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762000"/>
            <a:ext cx="7239000" cy="5867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dirty="0"/>
              <a:t>Department Chairs</a:t>
            </a:r>
          </a:p>
          <a:p>
            <a:pPr lvl="1" eaLnBrk="1" hangingPunct="1"/>
            <a:r>
              <a:rPr lang="en-US" altLang="en-US" sz="2400" dirty="0"/>
              <a:t>Computer Science Center</a:t>
            </a:r>
          </a:p>
          <a:p>
            <a:pPr lvl="2" eaLnBrk="1" hangingPunct="1"/>
            <a:r>
              <a:rPr lang="en-US" altLang="en-US" sz="2400" dirty="0"/>
              <a:t>Werner </a:t>
            </a:r>
            <a:r>
              <a:rPr lang="en-US" altLang="en-US" sz="2400" dirty="0" err="1"/>
              <a:t>Rheinboldt</a:t>
            </a:r>
            <a:r>
              <a:rPr lang="en-US" altLang="en-US" sz="2400" dirty="0"/>
              <a:t>: 1963-1965</a:t>
            </a:r>
          </a:p>
          <a:p>
            <a:pPr lvl="2" eaLnBrk="1" hangingPunct="1"/>
            <a:r>
              <a:rPr lang="en-US" altLang="en-US" sz="2400" dirty="0"/>
              <a:t>William Atchison: 1965-1973</a:t>
            </a:r>
          </a:p>
          <a:p>
            <a:pPr lvl="1" eaLnBrk="1" hangingPunct="1"/>
            <a:r>
              <a:rPr lang="en-US" altLang="en-US" sz="2400" dirty="0"/>
              <a:t>Computer Science Department</a:t>
            </a:r>
          </a:p>
          <a:p>
            <a:pPr lvl="2" eaLnBrk="1" hangingPunct="1"/>
            <a:r>
              <a:rPr lang="en-US" altLang="en-US" sz="2400" dirty="0"/>
              <a:t>William Atchison (Acting Chair): 1973</a:t>
            </a:r>
          </a:p>
          <a:p>
            <a:pPr lvl="2" eaLnBrk="1" hangingPunct="1"/>
            <a:r>
              <a:rPr lang="en-US" altLang="en-US" sz="2400" dirty="0"/>
              <a:t>Jack </a:t>
            </a:r>
            <a:r>
              <a:rPr lang="en-US" altLang="en-US" sz="2400" dirty="0" err="1"/>
              <a:t>Minker</a:t>
            </a:r>
            <a:r>
              <a:rPr lang="en-US" altLang="en-US" sz="2400" dirty="0"/>
              <a:t>: 1974-1979</a:t>
            </a:r>
          </a:p>
          <a:p>
            <a:pPr lvl="2" eaLnBrk="1" hangingPunct="1"/>
            <a:r>
              <a:rPr lang="en-US" altLang="en-US" sz="2400" dirty="0"/>
              <a:t>Ray Yeh: 1979-1981</a:t>
            </a:r>
          </a:p>
          <a:p>
            <a:pPr lvl="2" eaLnBrk="1" hangingPunct="1"/>
            <a:r>
              <a:rPr lang="en-US" altLang="en-US" sz="2400" dirty="0"/>
              <a:t>Dick </a:t>
            </a:r>
            <a:r>
              <a:rPr lang="en-US" altLang="en-US" sz="2400" dirty="0" err="1"/>
              <a:t>Austing</a:t>
            </a:r>
            <a:r>
              <a:rPr lang="en-US" altLang="en-US" sz="2400" dirty="0"/>
              <a:t> (Acting Chair): 1981-1982</a:t>
            </a:r>
          </a:p>
          <a:p>
            <a:pPr lvl="2" eaLnBrk="1" hangingPunct="1"/>
            <a:r>
              <a:rPr lang="en-US" altLang="en-US" sz="2400" dirty="0"/>
              <a:t>Vic </a:t>
            </a:r>
            <a:r>
              <a:rPr lang="en-US" altLang="en-US" sz="2400" dirty="0" err="1"/>
              <a:t>Basili</a:t>
            </a:r>
            <a:r>
              <a:rPr lang="en-US" altLang="en-US" sz="2400" dirty="0"/>
              <a:t>: 1982-1988</a:t>
            </a:r>
          </a:p>
          <a:p>
            <a:pPr lvl="2" eaLnBrk="1" hangingPunct="1"/>
            <a:r>
              <a:rPr lang="en-US" altLang="en-US" sz="2400" dirty="0"/>
              <a:t>Satish Tripathi: 1988-1995</a:t>
            </a:r>
          </a:p>
          <a:p>
            <a:pPr lvl="2" eaLnBrk="1" hangingPunct="1"/>
            <a:r>
              <a:rPr lang="en-US" altLang="en-US" sz="2400" dirty="0"/>
              <a:t>John Gannon: 1995-1999</a:t>
            </a:r>
          </a:p>
          <a:p>
            <a:pPr lvl="2" eaLnBrk="1" hangingPunct="1"/>
            <a:r>
              <a:rPr lang="en-US" altLang="en-US" sz="2400" dirty="0"/>
              <a:t>Larry Davis: 1999--</a:t>
            </a:r>
          </a:p>
        </p:txBody>
      </p:sp>
    </p:spTree>
  </p:cSld>
  <p:clrMapOvr>
    <a:masterClrMapping/>
  </p:clrMapOvr>
  <p:transition advTm="12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8421972E-6A8C-4D92-E2E2-7341D3EA5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1285875"/>
            <a:ext cx="65563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>
            <a:extLst>
              <a:ext uri="{FF2B5EF4-FFF2-40B4-BE49-F238E27FC236}">
                <a16:creationId xmlns:a16="http://schemas.microsoft.com/office/drawing/2014/main" id="{CE550BD2-E0A9-D8DA-CBBB-7C44F37E5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096000"/>
            <a:ext cx="5592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Professors Jack Minker and Dana Nau</a:t>
            </a:r>
          </a:p>
        </p:txBody>
      </p:sp>
    </p:spTree>
  </p:cSld>
  <p:clrMapOvr>
    <a:masterClrMapping/>
  </p:clrMapOvr>
  <p:transition advTm="12000">
    <p:check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26">
            <a:extLst>
              <a:ext uri="{FF2B5EF4-FFF2-40B4-BE49-F238E27FC236}">
                <a16:creationId xmlns:a16="http://schemas.microsoft.com/office/drawing/2014/main" id="{547C6D54-5FDC-C443-3293-74EA9B213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25713"/>
            <a:ext cx="7191375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1027">
            <a:extLst>
              <a:ext uri="{FF2B5EF4-FFF2-40B4-BE49-F238E27FC236}">
                <a16:creationId xmlns:a16="http://schemas.microsoft.com/office/drawing/2014/main" id="{40AE0CAA-99B5-8DBB-E805-604E3E243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066800"/>
            <a:ext cx="791755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The days using overhead projectors and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transparencies, before PowerPoint and white boards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(Professor Gannon around 1976)</a:t>
            </a:r>
          </a:p>
        </p:txBody>
      </p:sp>
    </p:spTree>
  </p:cSld>
  <p:clrMapOvr>
    <a:masterClrMapping/>
  </p:clrMapOvr>
  <p:transition advTm="12000">
    <p:check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13E04CC9-3439-2459-ABA9-89A3459FF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34210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3745003A-F739-A115-19FD-39479F244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362200"/>
            <a:ext cx="32289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>
            <a:extLst>
              <a:ext uri="{FF2B5EF4-FFF2-40B4-BE49-F238E27FC236}">
                <a16:creationId xmlns:a16="http://schemas.microsoft.com/office/drawing/2014/main" id="{5783BDEF-1071-3680-F245-3DB8F03A2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685800"/>
            <a:ext cx="506581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Early software engineering 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collaboration between Professors 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Vic </a:t>
            </a:r>
            <a:r>
              <a:rPr lang="en-US" altLang="en-US" b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Basili</a:t>
            </a: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 and Marv Zelkowitz 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in 1970s.</a:t>
            </a:r>
          </a:p>
        </p:txBody>
      </p:sp>
    </p:spTree>
  </p:cSld>
  <p:clrMapOvr>
    <a:masterClrMapping/>
  </p:clrMapOvr>
  <p:transition advTm="12000">
    <p:check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96B79B96-BEC8-27B9-6846-383DE7AE3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7086600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>
            <a:extLst>
              <a:ext uri="{FF2B5EF4-FFF2-40B4-BE49-F238E27FC236}">
                <a16:creationId xmlns:a16="http://schemas.microsoft.com/office/drawing/2014/main" id="{BCD0B370-1CBE-74F5-BD22-560EB8C04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914400"/>
            <a:ext cx="677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Did you ever sit behind the post in CSS 2324?</a:t>
            </a:r>
          </a:p>
        </p:txBody>
      </p:sp>
    </p:spTree>
  </p:cSld>
  <p:clrMapOvr>
    <a:masterClrMapping/>
  </p:clrMapOvr>
  <p:transition advTm="12000">
    <p:check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26">
            <a:extLst>
              <a:ext uri="{FF2B5EF4-FFF2-40B4-BE49-F238E27FC236}">
                <a16:creationId xmlns:a16="http://schemas.microsoft.com/office/drawing/2014/main" id="{E00EF326-5E66-5D6B-1645-BFA86C73E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3859213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027">
            <a:extLst>
              <a:ext uri="{FF2B5EF4-FFF2-40B4-BE49-F238E27FC236}">
                <a16:creationId xmlns:a16="http://schemas.microsoft.com/office/drawing/2014/main" id="{1F18FA6C-E5A3-A835-8E9A-53F11FA6C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76613"/>
            <a:ext cx="4953000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1028">
            <a:extLst>
              <a:ext uri="{FF2B5EF4-FFF2-40B4-BE49-F238E27FC236}">
                <a16:creationId xmlns:a16="http://schemas.microsoft.com/office/drawing/2014/main" id="{8230FA7A-9209-388E-12F9-A11A1F463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1" y="1143000"/>
            <a:ext cx="4419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Dave Weiss (PhD) working 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with Dave Parnas of the Naval Research Lab</a:t>
            </a:r>
          </a:p>
        </p:txBody>
      </p:sp>
      <p:sp>
        <p:nvSpPr>
          <p:cNvPr id="20485" name="Text Box 1029">
            <a:extLst>
              <a:ext uri="{FF2B5EF4-FFF2-40B4-BE49-F238E27FC236}">
                <a16:creationId xmlns:a16="http://schemas.microsoft.com/office/drawing/2014/main" id="{14FA3954-E2F7-4E59-AF74-DE7CDF17D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800600"/>
            <a:ext cx="35496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John Gannon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with Dave Parnas</a:t>
            </a:r>
          </a:p>
        </p:txBody>
      </p:sp>
    </p:spTree>
  </p:cSld>
  <p:clrMapOvr>
    <a:masterClrMapping/>
  </p:clrMapOvr>
  <p:transition advTm="12000">
    <p:check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0DE47C02-0C21-C9DD-3EA9-E1B087368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8006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id="{2C9764BE-4DFD-09A0-6535-4E46D90D5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98875"/>
            <a:ext cx="58674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>
            <a:extLst>
              <a:ext uri="{FF2B5EF4-FFF2-40B4-BE49-F238E27FC236}">
                <a16:creationId xmlns:a16="http://schemas.microsoft.com/office/drawing/2014/main" id="{60A71B1D-E703-8219-AE6F-63887F2FF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788" y="1143000"/>
            <a:ext cx="3960812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Harlan Mills (IBM and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UMD professor) redefines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freshman computer science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courses</a:t>
            </a:r>
          </a:p>
        </p:txBody>
      </p:sp>
      <p:sp>
        <p:nvSpPr>
          <p:cNvPr id="17413" name="Text Box 5">
            <a:extLst>
              <a:ext uri="{FF2B5EF4-FFF2-40B4-BE49-F238E27FC236}">
                <a16:creationId xmlns:a16="http://schemas.microsoft.com/office/drawing/2014/main" id="{BA08F9D4-0B3B-E9F2-6579-8CC7ED591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267200"/>
            <a:ext cx="26765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Professors John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Gannon and Dick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Hamlet work with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Harlan on course</a:t>
            </a:r>
          </a:p>
        </p:txBody>
      </p:sp>
    </p:spTree>
  </p:cSld>
  <p:clrMapOvr>
    <a:masterClrMapping/>
  </p:clrMapOvr>
  <p:transition advTm="12000">
    <p:check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098">
            <a:extLst>
              <a:ext uri="{FF2B5EF4-FFF2-40B4-BE49-F238E27FC236}">
                <a16:creationId xmlns:a16="http://schemas.microsoft.com/office/drawing/2014/main" id="{31782F1F-2A71-39A4-5975-8D6282A2E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47800"/>
            <a:ext cx="5049838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4099">
            <a:extLst>
              <a:ext uri="{FF2B5EF4-FFF2-40B4-BE49-F238E27FC236}">
                <a16:creationId xmlns:a16="http://schemas.microsoft.com/office/drawing/2014/main" id="{A9D181E7-5756-6501-F700-56F88ABCB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38400"/>
            <a:ext cx="27463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Professors Harlan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Mills and Ray Yeh</a:t>
            </a:r>
          </a:p>
        </p:txBody>
      </p:sp>
    </p:spTree>
  </p:cSld>
  <p:clrMapOvr>
    <a:masterClrMapping/>
  </p:clrMapOvr>
  <p:transition advTm="12000">
    <p:check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AB6346B1-AC0B-9FFD-CC69-72CBFAFF7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669925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>
            <a:extLst>
              <a:ext uri="{FF2B5EF4-FFF2-40B4-BE49-F238E27FC236}">
                <a16:creationId xmlns:a16="http://schemas.microsoft.com/office/drawing/2014/main" id="{5E207961-E31C-26FA-28BD-132D0AB12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52600"/>
            <a:ext cx="23622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0">
                <a:solidFill>
                  <a:schemeClr val="bg1"/>
                </a:solidFill>
                <a:latin typeface="Comic Sans MS" panose="030F0702030302020204" pitchFamily="66" charset="0"/>
              </a:rPr>
              <a:t>Professor Ben Bederson with some Microsoft guy</a:t>
            </a:r>
          </a:p>
        </p:txBody>
      </p:sp>
    </p:spTree>
  </p:cSld>
  <p:clrMapOvr>
    <a:masterClrMapping/>
  </p:clrMapOvr>
  <p:transition advTm="12000">
    <p:check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EFD2344-F232-52E1-A895-A82ACA764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3124200" cy="394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>
            <a:extLst>
              <a:ext uri="{FF2B5EF4-FFF2-40B4-BE49-F238E27FC236}">
                <a16:creationId xmlns:a16="http://schemas.microsoft.com/office/drawing/2014/main" id="{1E528C99-2E19-3AC4-F585-72C69A6F9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42318"/>
            <a:ext cx="549148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14350" indent="-514350" eaLnBrk="1" hangingPunct="1">
              <a:buFont typeface="Arial" panose="020B0604020202020204" pitchFamily="34" charset="0"/>
              <a:buChar char="•"/>
            </a:pPr>
            <a:r>
              <a:rPr lang="en-US" altLang="en-US" sz="2800" b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Rheinboldt</a:t>
            </a:r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 resigned as director and Dr. William Atchison became director when PhD Program started</a:t>
            </a:r>
            <a:r>
              <a:rPr lang="en-US" altLang="en-US" sz="3200" b="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pPr marL="514350" indent="-514350" eaLnBrk="1" hangingPunct="1">
              <a:buFont typeface="Arial" panose="020B0604020202020204" pitchFamily="34" charset="0"/>
              <a:buChar char="•"/>
            </a:pPr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In most universities a computer science program was often added as part of a mathematics or engineering department – depending upon the interests of the faculty.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CFF5A977-AC2B-1270-4D81-A185F1958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191" y="5105400"/>
            <a:ext cx="8763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14350" indent="-514350" eaLnBrk="1" hangingPunct="1">
              <a:buFont typeface="Arial" panose="020B0604020202020204" pitchFamily="34" charset="0"/>
              <a:buChar char="•"/>
            </a:pPr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Maryland was unique in that the computer science education component was added to the computer center – not an academic department</a:t>
            </a:r>
          </a:p>
        </p:txBody>
      </p:sp>
    </p:spTree>
  </p:cSld>
  <p:clrMapOvr>
    <a:masterClrMapping/>
  </p:clrMapOvr>
  <p:transition advTm="12000">
    <p:check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26">
            <a:extLst>
              <a:ext uri="{FF2B5EF4-FFF2-40B4-BE49-F238E27FC236}">
                <a16:creationId xmlns:a16="http://schemas.microsoft.com/office/drawing/2014/main" id="{CAA85E0A-F101-9E6A-76BA-9F3896009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608012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1027">
            <a:extLst>
              <a:ext uri="{FF2B5EF4-FFF2-40B4-BE49-F238E27FC236}">
                <a16:creationId xmlns:a16="http://schemas.microsoft.com/office/drawing/2014/main" id="{F224E512-8E22-C025-771F-390A68B54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26130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Azriel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Rosenfeld in his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original vision lab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in the Computer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Science Center</a:t>
            </a:r>
          </a:p>
        </p:txBody>
      </p:sp>
    </p:spTree>
  </p:cSld>
  <p:clrMapOvr>
    <a:masterClrMapping/>
  </p:clrMapOvr>
  <p:transition advTm="12000">
    <p:check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9D342823-5F14-7ED5-7B81-393382D85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44196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960A14D4-BECA-54D0-2DE3-1BB9F34A5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2667000"/>
            <a:ext cx="3119438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EA17FACD-6790-2C48-9BA4-3C1933107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953000"/>
            <a:ext cx="339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Pamela Zave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EF32A947-BC51-7F49-8351-87326ED9C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143000"/>
            <a:ext cx="35417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Sally Heikkinen ran the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Education Office in the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1980s.</a:t>
            </a:r>
          </a:p>
        </p:txBody>
      </p:sp>
    </p:spTree>
  </p:cSld>
  <p:clrMapOvr>
    <a:masterClrMapping/>
  </p:clrMapOvr>
  <p:transition advTm="12000">
    <p:check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6">
            <a:extLst>
              <a:ext uri="{FF2B5EF4-FFF2-40B4-BE49-F238E27FC236}">
                <a16:creationId xmlns:a16="http://schemas.microsoft.com/office/drawing/2014/main" id="{7EABF195-2186-EB42-621C-9BDEDEFB6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175125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1027">
            <a:extLst>
              <a:ext uri="{FF2B5EF4-FFF2-40B4-BE49-F238E27FC236}">
                <a16:creationId xmlns:a16="http://schemas.microsoft.com/office/drawing/2014/main" id="{919A3CFA-4FD3-65DC-94AF-A3C4A18E8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066800"/>
            <a:ext cx="26606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Virgil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Gligor – Now with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ECE Department</a:t>
            </a:r>
          </a:p>
        </p:txBody>
      </p:sp>
      <p:pic>
        <p:nvPicPr>
          <p:cNvPr id="26628" name="Picture 1028">
            <a:extLst>
              <a:ext uri="{FF2B5EF4-FFF2-40B4-BE49-F238E27FC236}">
                <a16:creationId xmlns:a16="http://schemas.microsoft.com/office/drawing/2014/main" id="{A6C54A00-B441-95C4-B7EA-365585D4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43200"/>
            <a:ext cx="33528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1029">
            <a:extLst>
              <a:ext uri="{FF2B5EF4-FFF2-40B4-BE49-F238E27FC236}">
                <a16:creationId xmlns:a16="http://schemas.microsoft.com/office/drawing/2014/main" id="{CF584F10-0BC3-1931-0F52-32B89E53F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5410200"/>
            <a:ext cx="27876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Brigitte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Plateau</a:t>
            </a:r>
          </a:p>
        </p:txBody>
      </p:sp>
    </p:spTree>
  </p:cSld>
  <p:clrMapOvr>
    <a:masterClrMapping/>
  </p:clrMapOvr>
  <p:transition advTm="12000">
    <p:check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26">
            <a:extLst>
              <a:ext uri="{FF2B5EF4-FFF2-40B4-BE49-F238E27FC236}">
                <a16:creationId xmlns:a16="http://schemas.microsoft.com/office/drawing/2014/main" id="{6291004D-320C-6305-E45A-3A18C2345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25273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1027">
            <a:extLst>
              <a:ext uri="{FF2B5EF4-FFF2-40B4-BE49-F238E27FC236}">
                <a16:creationId xmlns:a16="http://schemas.microsoft.com/office/drawing/2014/main" id="{23C435A5-3F82-F223-7BBC-0EB81DD06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371600"/>
            <a:ext cx="2986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Leo Mark</a:t>
            </a:r>
          </a:p>
        </p:txBody>
      </p:sp>
      <p:pic>
        <p:nvPicPr>
          <p:cNvPr id="27652" name="Picture 1028">
            <a:extLst>
              <a:ext uri="{FF2B5EF4-FFF2-40B4-BE49-F238E27FC236}">
                <a16:creationId xmlns:a16="http://schemas.microsoft.com/office/drawing/2014/main" id="{2EF9061A-8C37-542B-7E16-56CF2A93A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066800"/>
            <a:ext cx="2368550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1029">
            <a:extLst>
              <a:ext uri="{FF2B5EF4-FFF2-40B4-BE49-F238E27FC236}">
                <a16:creationId xmlns:a16="http://schemas.microsoft.com/office/drawing/2014/main" id="{9C465A80-4C08-C7EC-A1C0-95DD0A779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048000"/>
            <a:ext cx="2816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Beverly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Sanders</a:t>
            </a:r>
          </a:p>
        </p:txBody>
      </p:sp>
      <p:pic>
        <p:nvPicPr>
          <p:cNvPr id="27654" name="Picture 1030">
            <a:extLst>
              <a:ext uri="{FF2B5EF4-FFF2-40B4-BE49-F238E27FC236}">
                <a16:creationId xmlns:a16="http://schemas.microsoft.com/office/drawing/2014/main" id="{5D86E689-8DC4-99A5-A3AD-ECDEA3F12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38600"/>
            <a:ext cx="26670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1031">
            <a:extLst>
              <a:ext uri="{FF2B5EF4-FFF2-40B4-BE49-F238E27FC236}">
                <a16:creationId xmlns:a16="http://schemas.microsoft.com/office/drawing/2014/main" id="{7E41F989-20F5-6442-1283-86D8BC9C6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343400"/>
            <a:ext cx="2743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Glenn Ricart. Was also Computer Science Center Director</a:t>
            </a:r>
          </a:p>
        </p:txBody>
      </p:sp>
    </p:spTree>
  </p:cSld>
  <p:clrMapOvr>
    <a:masterClrMapping/>
  </p:clrMapOvr>
  <p:transition advTm="12000">
    <p:check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>
            <a:extLst>
              <a:ext uri="{FF2B5EF4-FFF2-40B4-BE49-F238E27FC236}">
                <a16:creationId xmlns:a16="http://schemas.microsoft.com/office/drawing/2014/main" id="{E7AF77EA-A8A4-436B-AC2E-CBFCA1226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387667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>
            <a:extLst>
              <a:ext uri="{FF2B5EF4-FFF2-40B4-BE49-F238E27FC236}">
                <a16:creationId xmlns:a16="http://schemas.microsoft.com/office/drawing/2014/main" id="{7E05CCB4-BAB2-A8B9-113F-B322F499F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3883025" cy="482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5">
            <a:extLst>
              <a:ext uri="{FF2B5EF4-FFF2-40B4-BE49-F238E27FC236}">
                <a16:creationId xmlns:a16="http://schemas.microsoft.com/office/drawing/2014/main" id="{4A2FA8FF-6AD6-6D07-BC68-5001C7BFA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867400"/>
            <a:ext cx="3914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Ashok Agrawala</a:t>
            </a:r>
          </a:p>
        </p:txBody>
      </p:sp>
      <p:sp>
        <p:nvSpPr>
          <p:cNvPr id="29701" name="Text Box 6">
            <a:extLst>
              <a:ext uri="{FF2B5EF4-FFF2-40B4-BE49-F238E27FC236}">
                <a16:creationId xmlns:a16="http://schemas.microsoft.com/office/drawing/2014/main" id="{B24AF107-DBD3-7439-9E28-504150DC9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990600"/>
            <a:ext cx="4246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Nick Roussopoulos</a:t>
            </a:r>
          </a:p>
        </p:txBody>
      </p:sp>
    </p:spTree>
  </p:cSld>
  <p:clrMapOvr>
    <a:masterClrMapping/>
  </p:clrMapOvr>
  <p:transition advTm="12000">
    <p:check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26">
            <a:extLst>
              <a:ext uri="{FF2B5EF4-FFF2-40B4-BE49-F238E27FC236}">
                <a16:creationId xmlns:a16="http://schemas.microsoft.com/office/drawing/2014/main" id="{73850929-0000-AF1C-2C89-5EB67987D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90600"/>
            <a:ext cx="5434013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1027">
            <a:extLst>
              <a:ext uri="{FF2B5EF4-FFF2-40B4-BE49-F238E27FC236}">
                <a16:creationId xmlns:a16="http://schemas.microsoft.com/office/drawing/2014/main" id="{2286487F-7B5F-A1D2-140C-A6F0A8047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71600"/>
            <a:ext cx="4259263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Software engineering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Faculty in 1987 open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house: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Professors Mark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Weiser, Vic Basili,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John Gannon, Marv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Zelkowitz.</a:t>
            </a:r>
          </a:p>
          <a:p>
            <a:pPr eaLnBrk="1" hangingPunct="1"/>
            <a:endParaRPr lang="en-US" altLang="en-US" b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1987 was 20</a:t>
            </a:r>
            <a:r>
              <a:rPr lang="en-US" altLang="en-US" b="0" baseline="30000">
                <a:solidFill>
                  <a:schemeClr val="bg1"/>
                </a:solidFill>
                <a:latin typeface="Comic Sans MS" panose="030F0702030302020204" pitchFamily="66" charset="0"/>
              </a:rPr>
              <a:t>th</a:t>
            </a:r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anniversary of computer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science education at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College Park.</a:t>
            </a:r>
          </a:p>
          <a:p>
            <a:pPr eaLnBrk="1" hangingPunct="1"/>
            <a:endParaRPr lang="en-US" altLang="en-US" b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(PhD program began in 1967)</a:t>
            </a:r>
          </a:p>
        </p:txBody>
      </p:sp>
    </p:spTree>
  </p:cSld>
  <p:clrMapOvr>
    <a:masterClrMapping/>
  </p:clrMapOvr>
  <p:transition advTm="12000">
    <p:check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D7ABA0DB-E188-8CED-65EA-AF82E9428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73263"/>
            <a:ext cx="5803900" cy="450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>
            <a:extLst>
              <a:ext uri="{FF2B5EF4-FFF2-40B4-BE49-F238E27FC236}">
                <a16:creationId xmlns:a16="http://schemas.microsoft.com/office/drawing/2014/main" id="{B8216E75-8B30-2A70-FA1A-B7A2EAA08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143000"/>
            <a:ext cx="815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Ray Yeh was department chair beginning 1979</a:t>
            </a:r>
          </a:p>
        </p:txBody>
      </p:sp>
    </p:spTree>
  </p:cSld>
  <p:clrMapOvr>
    <a:masterClrMapping/>
  </p:clrMapOvr>
  <p:transition advTm="12000">
    <p:check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9C41C85D-E018-6B7A-A0B0-B5F08BE6C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37560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>
            <a:extLst>
              <a:ext uri="{FF2B5EF4-FFF2-40B4-BE49-F238E27FC236}">
                <a16:creationId xmlns:a16="http://schemas.microsoft.com/office/drawing/2014/main" id="{E5606221-8523-D2D0-9EF1-B4E02E239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838200"/>
            <a:ext cx="34956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4">
            <a:extLst>
              <a:ext uri="{FF2B5EF4-FFF2-40B4-BE49-F238E27FC236}">
                <a16:creationId xmlns:a16="http://schemas.microsoft.com/office/drawing/2014/main" id="{8C99B1AA-3C2B-CA80-8EC3-D1C6C046F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00"/>
            <a:ext cx="600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Professors Carl Smith and Howard Elman</a:t>
            </a:r>
          </a:p>
        </p:txBody>
      </p:sp>
    </p:spTree>
  </p:cSld>
  <p:clrMapOvr>
    <a:masterClrMapping/>
  </p:clrMapOvr>
  <p:transition advTm="12000">
    <p:check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26">
            <a:extLst>
              <a:ext uri="{FF2B5EF4-FFF2-40B4-BE49-F238E27FC236}">
                <a16:creationId xmlns:a16="http://schemas.microsoft.com/office/drawing/2014/main" id="{84D2BF09-2983-82CF-70B1-66209A20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2767013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1027">
            <a:extLst>
              <a:ext uri="{FF2B5EF4-FFF2-40B4-BE49-F238E27FC236}">
                <a16:creationId xmlns:a16="http://schemas.microsoft.com/office/drawing/2014/main" id="{D0387E58-8F84-75CD-F255-30D5E3D8A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810000"/>
            <a:ext cx="2362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I. V.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Ramakrishnan</a:t>
            </a:r>
          </a:p>
        </p:txBody>
      </p:sp>
      <p:pic>
        <p:nvPicPr>
          <p:cNvPr id="33796" name="Picture 1028">
            <a:extLst>
              <a:ext uri="{FF2B5EF4-FFF2-40B4-BE49-F238E27FC236}">
                <a16:creationId xmlns:a16="http://schemas.microsoft.com/office/drawing/2014/main" id="{A4153491-F0B1-6E66-F9C4-00AF2B048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90600"/>
            <a:ext cx="13731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1029">
            <a:extLst>
              <a:ext uri="{FF2B5EF4-FFF2-40B4-BE49-F238E27FC236}">
                <a16:creationId xmlns:a16="http://schemas.microsoft.com/office/drawing/2014/main" id="{FBC60E51-1516-2545-6EAC-D42E48259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124200"/>
            <a:ext cx="2568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Scott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Carson</a:t>
            </a:r>
          </a:p>
        </p:txBody>
      </p:sp>
      <p:pic>
        <p:nvPicPr>
          <p:cNvPr id="33798" name="Picture 1030">
            <a:extLst>
              <a:ext uri="{FF2B5EF4-FFF2-40B4-BE49-F238E27FC236}">
                <a16:creationId xmlns:a16="http://schemas.microsoft.com/office/drawing/2014/main" id="{4A25B6AD-C0E9-16C9-7E6A-132AC1C4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33800"/>
            <a:ext cx="167005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 Box 1031">
            <a:extLst>
              <a:ext uri="{FF2B5EF4-FFF2-40B4-BE49-F238E27FC236}">
                <a16:creationId xmlns:a16="http://schemas.microsoft.com/office/drawing/2014/main" id="{B8727E73-164B-1AF9-EE8C-16E07A640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34000"/>
            <a:ext cx="3371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Timos Sellis</a:t>
            </a:r>
          </a:p>
        </p:txBody>
      </p:sp>
    </p:spTree>
  </p:cSld>
  <p:clrMapOvr>
    <a:masterClrMapping/>
  </p:clrMapOvr>
  <p:transition advTm="12000">
    <p:check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A9970330-44CD-1092-2AF5-D3361567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46138"/>
            <a:ext cx="73152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>
            <a:extLst>
              <a:ext uri="{FF2B5EF4-FFF2-40B4-BE49-F238E27FC236}">
                <a16:creationId xmlns:a16="http://schemas.microsoft.com/office/drawing/2014/main" id="{BD847E79-55F6-673B-5385-DED4AF0E8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943600"/>
            <a:ext cx="8261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Professors John Gannon, Nick Roussopoulos, Rick Furuta,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Larry Davis, Mark Weiser</a:t>
            </a:r>
          </a:p>
        </p:txBody>
      </p:sp>
    </p:spTree>
  </p:cSld>
  <p:clrMapOvr>
    <a:masterClrMapping/>
  </p:clrMapOvr>
  <p:transition advTm="12000"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6B1C1864-24E4-73B4-6F0B-0AD32CBA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64770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B671DD25-E00F-C82D-124D-73BDE8DDF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19200"/>
            <a:ext cx="7861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Professors Dick Austing, Bill Atchison and Yaohan Chu</a:t>
            </a:r>
          </a:p>
        </p:txBody>
      </p:sp>
    </p:spTree>
  </p:cSld>
  <p:clrMapOvr>
    <a:masterClrMapping/>
  </p:clrMapOvr>
  <p:transition advTm="12000">
    <p:check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8D8B501B-0F79-236A-3E35-FD3E5AD29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46482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>
            <a:extLst>
              <a:ext uri="{FF2B5EF4-FFF2-40B4-BE49-F238E27FC236}">
                <a16:creationId xmlns:a16="http://schemas.microsoft.com/office/drawing/2014/main" id="{C38B2391-20DC-5626-E055-03733F955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4181475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4">
            <a:extLst>
              <a:ext uri="{FF2B5EF4-FFF2-40B4-BE49-F238E27FC236}">
                <a16:creationId xmlns:a16="http://schemas.microsoft.com/office/drawing/2014/main" id="{4B2D25E3-844E-C3F7-A930-C0721D8A1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86200"/>
            <a:ext cx="3241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Professors Dana Nau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And Mark Weiser</a:t>
            </a:r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id="{AE4FDDFD-5F25-F697-C2A7-2797B81C0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981200"/>
            <a:ext cx="30019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Professors Christos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Faloutsos and Jim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Purtilo</a:t>
            </a:r>
          </a:p>
        </p:txBody>
      </p:sp>
    </p:spTree>
  </p:cSld>
  <p:clrMapOvr>
    <a:masterClrMapping/>
  </p:clrMapOvr>
  <p:transition advTm="12000">
    <p:check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C5D06C4D-7088-F4C8-D23F-C3BFF7F6C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792913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>
            <a:extLst>
              <a:ext uri="{FF2B5EF4-FFF2-40B4-BE49-F238E27FC236}">
                <a16:creationId xmlns:a16="http://schemas.microsoft.com/office/drawing/2014/main" id="{1E4F47E5-566E-A636-2C57-73CC44D71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248400"/>
            <a:ext cx="5661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Professors Jim Hendler and Don Perlis</a:t>
            </a:r>
          </a:p>
        </p:txBody>
      </p:sp>
    </p:spTree>
  </p:cSld>
  <p:clrMapOvr>
    <a:masterClrMapping/>
  </p:clrMapOvr>
  <p:transition advTm="12000">
    <p:check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2B3BF5DF-FBEF-54C9-6A96-D2B8D105D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9200"/>
            <a:ext cx="245903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5EE00B6F-7332-6C92-9B81-A83E053B8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419600"/>
            <a:ext cx="4222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Rodrigo Fontecilla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6E49DE38-2B9F-C26D-1E2C-228628DE3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2895600"/>
            <a:ext cx="2625725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>
            <a:extLst>
              <a:ext uri="{FF2B5EF4-FFF2-40B4-BE49-F238E27FC236}">
                <a16:creationId xmlns:a16="http://schemas.microsoft.com/office/drawing/2014/main" id="{9E4C091A-9F71-F662-6CD3-9A18BB9BF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209800"/>
            <a:ext cx="3125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Joel Saltz</a:t>
            </a:r>
          </a:p>
        </p:txBody>
      </p:sp>
    </p:spTree>
  </p:cSld>
  <p:clrMapOvr>
    <a:masterClrMapping/>
  </p:clrMapOvr>
  <p:transition advTm="12000">
    <p:check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4BA3124A-650C-90C4-BA73-B9E5E7107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62075"/>
            <a:ext cx="6705600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>
            <a:extLst>
              <a:ext uri="{FF2B5EF4-FFF2-40B4-BE49-F238E27FC236}">
                <a16:creationId xmlns:a16="http://schemas.microsoft.com/office/drawing/2014/main" id="{EFE9E72D-3AC2-CDBC-C1F6-19AEBAD75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715000"/>
            <a:ext cx="5907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Professors Clyde Kruskal and Carl Smith</a:t>
            </a:r>
          </a:p>
        </p:txBody>
      </p:sp>
    </p:spTree>
  </p:cSld>
  <p:clrMapOvr>
    <a:masterClrMapping/>
  </p:clrMapOvr>
  <p:transition advTm="12000">
    <p:check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18E9F61C-4610-8AAB-D41E-9AA77A4D3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7226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>
            <a:extLst>
              <a:ext uri="{FF2B5EF4-FFF2-40B4-BE49-F238E27FC236}">
                <a16:creationId xmlns:a16="http://schemas.microsoft.com/office/drawing/2014/main" id="{FC1D051E-0E3C-54E1-A417-08407D387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359251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>
            <a:extLst>
              <a:ext uri="{FF2B5EF4-FFF2-40B4-BE49-F238E27FC236}">
                <a16:creationId xmlns:a16="http://schemas.microsoft.com/office/drawing/2014/main" id="{748FDCE4-F690-D4D9-6B75-EF35A2D76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90600"/>
            <a:ext cx="309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Ray Miller</a:t>
            </a:r>
          </a:p>
        </p:txBody>
      </p:sp>
      <p:sp>
        <p:nvSpPr>
          <p:cNvPr id="50181" name="Text Box 5">
            <a:extLst>
              <a:ext uri="{FF2B5EF4-FFF2-40B4-BE49-F238E27FC236}">
                <a16:creationId xmlns:a16="http://schemas.microsoft.com/office/drawing/2014/main" id="{F712AE6A-16FF-ECFA-9D11-96C1DEB3E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943600"/>
            <a:ext cx="294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Vic Basili</a:t>
            </a:r>
          </a:p>
        </p:txBody>
      </p:sp>
    </p:spTree>
  </p:cSld>
  <p:clrMapOvr>
    <a:masterClrMapping/>
  </p:clrMapOvr>
  <p:transition advTm="12000">
    <p:check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CC199E89-0600-F014-8976-D1499BC56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05000"/>
            <a:ext cx="3438525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6284E403-DE86-AD20-A1AE-4AF3F0D5B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990600"/>
            <a:ext cx="5019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Cindi Hale was first department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Director of Administration - 1982</a:t>
            </a:r>
          </a:p>
        </p:txBody>
      </p:sp>
    </p:spTree>
  </p:cSld>
  <p:clrMapOvr>
    <a:masterClrMapping/>
  </p:clrMapOvr>
  <p:transition advTm="12000">
    <p:check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D85A0F32-3D19-5D64-6E8F-634527F3C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28750"/>
            <a:ext cx="5867400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>
            <a:extLst>
              <a:ext uri="{FF2B5EF4-FFF2-40B4-BE49-F238E27FC236}">
                <a16:creationId xmlns:a16="http://schemas.microsoft.com/office/drawing/2014/main" id="{B2952881-B600-29ED-2B2D-797B7D30E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791200"/>
            <a:ext cx="5387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Larry Davis and Cindi Hale</a:t>
            </a:r>
          </a:p>
        </p:txBody>
      </p:sp>
    </p:spTree>
  </p:cSld>
  <p:clrMapOvr>
    <a:masterClrMapping/>
  </p:clrMapOvr>
  <p:transition advTm="12000">
    <p:check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026">
            <a:extLst>
              <a:ext uri="{FF2B5EF4-FFF2-40B4-BE49-F238E27FC236}">
                <a16:creationId xmlns:a16="http://schemas.microsoft.com/office/drawing/2014/main" id="{1880259E-32FF-213D-1F30-94468F44D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066800"/>
            <a:ext cx="731802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How many professors, instructors, and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affiliated faculty (faculty from another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Department) have had appointments in computer 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science in the 40 years between 1962 and 2002?</a:t>
            </a:r>
          </a:p>
        </p:txBody>
      </p:sp>
      <p:sp>
        <p:nvSpPr>
          <p:cNvPr id="69635" name="Text Box 1027">
            <a:extLst>
              <a:ext uri="{FF2B5EF4-FFF2-40B4-BE49-F238E27FC236}">
                <a16:creationId xmlns:a16="http://schemas.microsoft.com/office/drawing/2014/main" id="{A214EDC8-F3CF-5901-1674-150D37185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352800"/>
            <a:ext cx="765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66FFFF"/>
                </a:solidFill>
                <a:latin typeface="Comic Sans MS" panose="030F0702030302020204" pitchFamily="66" charset="0"/>
              </a:rPr>
              <a:t>140!</a:t>
            </a:r>
          </a:p>
        </p:txBody>
      </p:sp>
    </p:spTree>
  </p:cSld>
  <p:clrMapOvr>
    <a:masterClrMapping/>
  </p:clrMapOvr>
  <p:transition advTm="12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026">
            <a:extLst>
              <a:ext uri="{FF2B5EF4-FFF2-40B4-BE49-F238E27FC236}">
                <a16:creationId xmlns:a16="http://schemas.microsoft.com/office/drawing/2014/main" id="{800B552D-CEF0-21BE-D4B0-021A46C3F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5800"/>
            <a:ext cx="160020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FFFF00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Computer Science Center</a:t>
            </a:r>
            <a:endParaRPr lang="en-US" altLang="en-US" sz="800">
              <a:solidFill>
                <a:srgbClr val="FFFF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1962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Werner C. Rheinboldt 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John P. Menard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Charles J. Mesztenyi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Abraham Sinkov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Earl J. Schweppe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James D. Chappell 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1963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Richard H. Austing 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George E. Lindamood 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Azriel Rosenfeld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	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1964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James M. Ortega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Chan-Mo Park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Edmund M. Glaser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1965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James F. Williams 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James C. Owings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David Lorge Parnas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Abraham Tal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James S. Vandergraft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1966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William F. Atchison 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Yaohan Chu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1967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Harold P. Edmundson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Laurence Heilprin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Jack Minker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Victor B. Schneider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1969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Edward S. Deutsch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Eliott D. Feldman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Patrick E. Hagerty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Michael Hanani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Chan M. Park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Robert G. Voigt</a:t>
            </a:r>
          </a:p>
          <a:p>
            <a:pPr eaLnBrk="1" hangingPunct="1">
              <a:spcBef>
                <a:spcPct val="5000"/>
              </a:spcBef>
            </a:pP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ea typeface="MS Mincho" panose="02020609040205080304" pitchFamily="49" charset="-128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1970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Victor R. Basili</a:t>
            </a:r>
          </a:p>
        </p:txBody>
      </p:sp>
      <p:sp>
        <p:nvSpPr>
          <p:cNvPr id="39939" name="Text Box 1027">
            <a:extLst>
              <a:ext uri="{FF2B5EF4-FFF2-40B4-BE49-F238E27FC236}">
                <a16:creationId xmlns:a16="http://schemas.microsoft.com/office/drawing/2014/main" id="{8E5C6BB5-60B7-6B14-1599-DD0B90095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762000"/>
            <a:ext cx="1676400" cy="535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1994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Jeffrey Hollingsworth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Peter J. Keleher</a:t>
            </a:r>
          </a:p>
          <a:p>
            <a:pPr eaLnBrk="1" hangingPunct="1">
              <a:spcBef>
                <a:spcPct val="5000"/>
              </a:spcBef>
            </a:pP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1995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Evan Golub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Chau-Wen Tseng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1996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Larry Herman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1997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Benjamin B. BedersonJames Glenn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Leana Golubchik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1998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Sudarshan S. Chawathe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Donald Yeung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1999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Samrat Bhattacharjee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James J. Maybury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2000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William Arbaugh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Steve Scolnik 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Amitabh Varshney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2001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Michael Hicks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Atif M. Memon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Aravind Srinivasan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2002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Lise C. Getoor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Francois Guimbretiere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Liviu Iftode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David Jacobs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Jonathan Katz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Jeffrey Foster</a:t>
            </a:r>
          </a:p>
        </p:txBody>
      </p:sp>
      <p:sp>
        <p:nvSpPr>
          <p:cNvPr id="39940" name="Text Box 1029">
            <a:extLst>
              <a:ext uri="{FF2B5EF4-FFF2-40B4-BE49-F238E27FC236}">
                <a16:creationId xmlns:a16="http://schemas.microsoft.com/office/drawing/2014/main" id="{3D016781-EAAE-22FB-02BC-18F9B2254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762000"/>
            <a:ext cx="1828800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Laveen Kanal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W. Michael Lay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Michael McClellan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Martin Milgram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ea typeface="MS Mincho" panose="02020609040205080304" pitchFamily="49" charset="-128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1971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Ashok Agrawala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Ronald M. Baecker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Richard G. Hamlet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Robert Noonan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Marvin V. Zelkowitz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     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1972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George J. Fix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David Milgram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David L. Mills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Roger Nagel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Gordon VanderBrug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FFFF00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Computer Science Department</a:t>
            </a:r>
            <a:endParaRPr lang="en-US" altLang="en-US" sz="800">
              <a:solidFill>
                <a:srgbClr val="FFFF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1973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Matthew Hecht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1974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Charles J. Rieger, III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Gilbert W. Stewart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1975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John D. Gannon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Virgil D. Gligor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Chul Kim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Harlan D. Mills 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Hanan Samet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1976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C. Dianne Martin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Pamela Zave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1977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John Privitera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1978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Lawrence Dowdy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Rachelle S. Heller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9941" name="Text Box 1030">
            <a:extLst>
              <a:ext uri="{FF2B5EF4-FFF2-40B4-BE49-F238E27FC236}">
                <a16:creationId xmlns:a16="http://schemas.microsoft.com/office/drawing/2014/main" id="{5FF276C6-CD41-50C5-A7F9-C574888D7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762000"/>
            <a:ext cx="1600200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Barry Jacobs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Dianne O'Leary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Satish K. Tripathi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ea typeface="MS Mincho" panose="02020609040205080304" pitchFamily="49" charset="-128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1979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Michael Brodie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John Grant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Dana Nau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Ben A. Shneiderman 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Mark Weiser 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Raymond T. Yeh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1981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Larry S. Davis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Mohamed Y. Elsanadidi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Nicholas Roussopoulos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1982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Donald Perlis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James A. Reggia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Glenn Ricart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Carl Smith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1983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Rodrigo J. Fontecilla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I.V. Ramakrishnan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A. Udaya Shankar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1984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David M. Mount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1985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Amihood Amir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Howard Elman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Christos Faloutsos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Richard K. Furuta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William Gasarch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James Hendler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Joseph JaJa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Pankaj Jalote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Clyde Kruskal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Leo Mark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Beverly Sanders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P. David Stotts, Jr</a:t>
            </a:r>
          </a:p>
        </p:txBody>
      </p:sp>
      <p:sp>
        <p:nvSpPr>
          <p:cNvPr id="39942" name="Text Box 1031">
            <a:extLst>
              <a:ext uri="{FF2B5EF4-FFF2-40B4-BE49-F238E27FC236}">
                <a16:creationId xmlns:a16="http://schemas.microsoft.com/office/drawing/2014/main" id="{CE4B8AC7-3ED5-9E95-285E-8DB937574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762000"/>
            <a:ext cx="1676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1986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Yiannis Aloimonos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Scott Carson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Gregory F. Johnson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Bonnie Kowalchack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Brigitte Plateau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James Purtilo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Dieter Rombach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Timoleon K. Sellis</a:t>
            </a:r>
          </a:p>
          <a:p>
            <a:pPr eaLnBrk="1" hangingPunct="1">
              <a:spcBef>
                <a:spcPct val="5000"/>
              </a:spcBef>
            </a:pP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ea typeface="MS Mincho" panose="02020609040205080304" pitchFamily="49" charset="-128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1987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Louiqa Raschid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Gwen Kaye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1988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Sarit Kraus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Raymond E. Miller 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William Pugh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Kenneth Salem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Uzi Vishkin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Amy Weinberg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1989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VS Subrahmanian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1990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John F. Horty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Jan Plane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1991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Ramalingam Chellappa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Richard Gerber 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Adam Porter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1992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Bonnie J. Dorr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Samir Khuller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Joel Saltz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Alan Sussman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 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rgbClr val="66FFFF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1993</a:t>
            </a:r>
            <a:endParaRPr lang="en-US" altLang="en-US" sz="800">
              <a:solidFill>
                <a:srgbClr val="66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n-US" altLang="en-US" sz="800">
                <a:solidFill>
                  <a:schemeClr val="bg1"/>
                </a:solidFill>
                <a:latin typeface="Courier New" panose="02070309020205020404" pitchFamily="49" charset="0"/>
                <a:ea typeface="MS Mincho" panose="02020609040205080304" pitchFamily="49" charset="-128"/>
              </a:rPr>
              <a:t>Michael J. Franklin</a:t>
            </a:r>
            <a:endParaRPr lang="en-US" altLang="en-US" sz="80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ransition advTm="20000">
    <p:check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26">
            <a:extLst>
              <a:ext uri="{FF2B5EF4-FFF2-40B4-BE49-F238E27FC236}">
                <a16:creationId xmlns:a16="http://schemas.microsoft.com/office/drawing/2014/main" id="{B2EFF8FF-E40E-1206-63A0-6C8E8E362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2957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1027">
            <a:extLst>
              <a:ext uri="{FF2B5EF4-FFF2-40B4-BE49-F238E27FC236}">
                <a16:creationId xmlns:a16="http://schemas.microsoft.com/office/drawing/2014/main" id="{3DB706EB-A749-9BF4-14B1-68A713640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43000"/>
            <a:ext cx="4343400" cy="4648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0"/>
              <a:t>Vic Basili was Chairman</a:t>
            </a:r>
          </a:p>
          <a:p>
            <a:pPr eaLnBrk="1" hangingPunct="1">
              <a:buFontTx/>
              <a:buNone/>
            </a:pPr>
            <a:r>
              <a:rPr lang="en-US" altLang="en-US" sz="2800" b="0"/>
              <a:t>during the 1980s</a:t>
            </a:r>
          </a:p>
          <a:p>
            <a:pPr eaLnBrk="1" hangingPunct="1">
              <a:buFontTx/>
              <a:buNone/>
            </a:pPr>
            <a:r>
              <a:rPr lang="en-US" altLang="en-US" sz="2800" b="0"/>
              <a:t>(1982-88) when the</a:t>
            </a:r>
          </a:p>
          <a:p>
            <a:pPr eaLnBrk="1" hangingPunct="1">
              <a:buFontTx/>
              <a:buNone/>
            </a:pPr>
            <a:r>
              <a:rPr lang="en-US" altLang="en-US" sz="2800" b="0"/>
              <a:t>Department underwent</a:t>
            </a:r>
          </a:p>
          <a:p>
            <a:pPr eaLnBrk="1" hangingPunct="1">
              <a:buFontTx/>
              <a:buNone/>
            </a:pPr>
            <a:r>
              <a:rPr lang="en-US" altLang="en-US" sz="2800" b="0"/>
              <a:t>a rapid growth in</a:t>
            </a:r>
          </a:p>
          <a:p>
            <a:pPr eaLnBrk="1" hangingPunct="1">
              <a:buFontTx/>
              <a:buNone/>
            </a:pPr>
            <a:r>
              <a:rPr lang="en-US" altLang="en-US" sz="2800" b="0"/>
              <a:t>students, faculty,</a:t>
            </a:r>
          </a:p>
          <a:p>
            <a:pPr eaLnBrk="1" hangingPunct="1">
              <a:buFontTx/>
              <a:buNone/>
            </a:pPr>
            <a:r>
              <a:rPr lang="en-US" altLang="en-US" sz="2800" b="0"/>
              <a:t>and research funding.</a:t>
            </a:r>
          </a:p>
          <a:p>
            <a:pPr eaLnBrk="1" hangingPunct="1">
              <a:buFontTx/>
              <a:buNone/>
            </a:pPr>
            <a:r>
              <a:rPr lang="en-US" altLang="en-US" sz="2800" b="0"/>
              <a:t>UMIACS was created</a:t>
            </a:r>
          </a:p>
          <a:p>
            <a:pPr eaLnBrk="1" hangingPunct="1">
              <a:buFontTx/>
              <a:buNone/>
            </a:pPr>
            <a:r>
              <a:rPr lang="en-US" altLang="en-US" sz="2800" b="0"/>
              <a:t>during this period.</a:t>
            </a:r>
          </a:p>
        </p:txBody>
      </p:sp>
    </p:spTree>
  </p:cSld>
  <p:clrMapOvr>
    <a:masterClrMapping/>
  </p:clrMapOvr>
  <p:transition advTm="12000"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6">
            <a:extLst>
              <a:ext uri="{FF2B5EF4-FFF2-40B4-BE49-F238E27FC236}">
                <a16:creationId xmlns:a16="http://schemas.microsoft.com/office/drawing/2014/main" id="{4A33ED80-5EE9-D040-F3F5-3D3E6014A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38020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1027">
            <a:extLst>
              <a:ext uri="{FF2B5EF4-FFF2-40B4-BE49-F238E27FC236}">
                <a16:creationId xmlns:a16="http://schemas.microsoft.com/office/drawing/2014/main" id="{8F20B340-ED49-BF0D-9C9B-0C7A6BDC6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209800"/>
            <a:ext cx="27701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Professors Harold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Edmundson and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Bill Atchison</a:t>
            </a:r>
          </a:p>
        </p:txBody>
      </p:sp>
    </p:spTree>
  </p:cSld>
  <p:clrMapOvr>
    <a:masterClrMapping/>
  </p:clrMapOvr>
  <p:transition advTm="12000">
    <p:check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3668AA36-C3D8-D196-09B8-05878EF68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3257550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>
            <a:extLst>
              <a:ext uri="{FF2B5EF4-FFF2-40B4-BE49-F238E27FC236}">
                <a16:creationId xmlns:a16="http://schemas.microsoft.com/office/drawing/2014/main" id="{716C9E17-91F7-9F55-14E3-19C54ECA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386715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4">
            <a:extLst>
              <a:ext uri="{FF2B5EF4-FFF2-40B4-BE49-F238E27FC236}">
                <a16:creationId xmlns:a16="http://schemas.microsoft.com/office/drawing/2014/main" id="{6CBA5324-8137-8ED3-6C8F-9E78C1B73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495800"/>
            <a:ext cx="3470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G. W. (Pete)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Stewart</a:t>
            </a:r>
          </a:p>
        </p:txBody>
      </p:sp>
      <p:sp>
        <p:nvSpPr>
          <p:cNvPr id="43013" name="Text Box 5">
            <a:extLst>
              <a:ext uri="{FF2B5EF4-FFF2-40B4-BE49-F238E27FC236}">
                <a16:creationId xmlns:a16="http://schemas.microsoft.com/office/drawing/2014/main" id="{F631168F-3185-2A6A-DDF8-A81BDB38F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362200"/>
            <a:ext cx="3003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Dana Nau</a:t>
            </a:r>
          </a:p>
        </p:txBody>
      </p:sp>
    </p:spTree>
  </p:cSld>
  <p:clrMapOvr>
    <a:masterClrMapping/>
  </p:clrMapOvr>
  <p:transition advTm="12000">
    <p:check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E262834F-197D-59E5-D4DE-38380DBD8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63813"/>
            <a:ext cx="6443663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3">
            <a:extLst>
              <a:ext uri="{FF2B5EF4-FFF2-40B4-BE49-F238E27FC236}">
                <a16:creationId xmlns:a16="http://schemas.microsoft.com/office/drawing/2014/main" id="{C5230488-8ED8-0FBD-0E27-78BA9F74C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296703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Professors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Gregory Johnson,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Amihood Amir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and Marv Zelkowitz</a:t>
            </a:r>
          </a:p>
        </p:txBody>
      </p:sp>
    </p:spTree>
  </p:cSld>
  <p:clrMapOvr>
    <a:masterClrMapping/>
  </p:clrMapOvr>
  <p:transition advTm="12000">
    <p:check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43A75586-8F34-0596-8FA7-6C001BF3A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" y="1681956"/>
            <a:ext cx="2055813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>
            <a:extLst>
              <a:ext uri="{FF2B5EF4-FFF2-40B4-BE49-F238E27FC236}">
                <a16:creationId xmlns:a16="http://schemas.microsoft.com/office/drawing/2014/main" id="{2FF17F25-530F-2C5E-6497-3ED3F64FB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011363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>
            <a:extLst>
              <a:ext uri="{FF2B5EF4-FFF2-40B4-BE49-F238E27FC236}">
                <a16:creationId xmlns:a16="http://schemas.microsoft.com/office/drawing/2014/main" id="{1C6F96A4-C9D5-9C3E-01BA-A33E823E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828800"/>
            <a:ext cx="2084388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>
            <a:extLst>
              <a:ext uri="{FF2B5EF4-FFF2-40B4-BE49-F238E27FC236}">
                <a16:creationId xmlns:a16="http://schemas.microsoft.com/office/drawing/2014/main" id="{5FA19A22-9C0D-F518-9C3C-403A448E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67276"/>
            <a:ext cx="72138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The Vision Lab became a separate center in 1983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The Center for Automation Research</a:t>
            </a:r>
          </a:p>
        </p:txBody>
      </p:sp>
      <p:sp>
        <p:nvSpPr>
          <p:cNvPr id="45062" name="Text Box 6">
            <a:extLst>
              <a:ext uri="{FF2B5EF4-FFF2-40B4-BE49-F238E27FC236}">
                <a16:creationId xmlns:a16="http://schemas.microsoft.com/office/drawing/2014/main" id="{927D5577-1792-B8B3-D4D7-AD3D8B55F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257800"/>
            <a:ext cx="32146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University Chancellor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John Toll</a:t>
            </a:r>
          </a:p>
        </p:txBody>
      </p:sp>
      <p:sp>
        <p:nvSpPr>
          <p:cNvPr id="45063" name="Text Box 7">
            <a:extLst>
              <a:ext uri="{FF2B5EF4-FFF2-40B4-BE49-F238E27FC236}">
                <a16:creationId xmlns:a16="http://schemas.microsoft.com/office/drawing/2014/main" id="{DE5BC7EB-1173-5506-60CD-22A261A01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133600"/>
            <a:ext cx="30940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University President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John Slaughter</a:t>
            </a:r>
          </a:p>
        </p:txBody>
      </p:sp>
      <p:sp>
        <p:nvSpPr>
          <p:cNvPr id="45064" name="Text Box 8">
            <a:extLst>
              <a:ext uri="{FF2B5EF4-FFF2-40B4-BE49-F238E27FC236}">
                <a16:creationId xmlns:a16="http://schemas.microsoft.com/office/drawing/2014/main" id="{720779F2-8690-FD18-B2F4-81D94163F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486400"/>
            <a:ext cx="25320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CFAR director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Azriel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Rosenfeld</a:t>
            </a:r>
          </a:p>
        </p:txBody>
      </p:sp>
    </p:spTree>
  </p:cSld>
  <p:clrMapOvr>
    <a:masterClrMapping/>
  </p:clrMapOvr>
  <p:transition advTm="12000">
    <p:check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DB6EB7FE-0F51-E22E-C711-FFA974D38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67276"/>
            <a:ext cx="77724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In 1983 the DoD issued an RFP for a Software Engineering Institute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Department submitted a proposal, which we heard was the best technically, but was awarded to Carnegie Mellon University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Losing the proposal, but an early National Academy of Science ranking of the department as 13</a:t>
            </a:r>
            <a:r>
              <a:rPr lang="en-US" altLang="en-US" b="0" baseline="30000" dirty="0">
                <a:solidFill>
                  <a:schemeClr val="bg1"/>
                </a:solidFill>
                <a:latin typeface="Comic Sans MS" panose="030F0702030302020204" pitchFamily="66" charset="0"/>
              </a:rPr>
              <a:t>th</a:t>
            </a: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 nationally caused various state groups to lobby for increased state support to the University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The state responded by authorizing UMIACS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This had a profound effect on the department’s growth</a:t>
            </a:r>
          </a:p>
        </p:txBody>
      </p:sp>
    </p:spTree>
    <p:extLst>
      <p:ext uri="{BB962C8B-B14F-4D97-AF65-F5344CB8AC3E}">
        <p14:creationId xmlns:p14="http://schemas.microsoft.com/office/powerpoint/2010/main" val="2877915217"/>
      </p:ext>
    </p:extLst>
  </p:cSld>
  <p:clrMapOvr>
    <a:masterClrMapping/>
  </p:clrMapOvr>
  <p:transition advTm="12000">
    <p:checke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1C9E19C4-4338-6C0D-A27F-BC078C70F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79248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UMIACS: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b="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In 1985 the University created the University of Maryland Institute for Advanced Computer Studies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30 faculty lines were added with many CS faculty getting part-time research appointments to reduce their teaching load.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Several faculty given permanent part-time research appointments (Stewart, </a:t>
            </a:r>
            <a:r>
              <a:rPr lang="en-US" altLang="en-US" b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Basili</a:t>
            </a: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en-US" altLang="en-US" b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Minker</a:t>
            </a: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 and Joseph </a:t>
            </a:r>
            <a:r>
              <a:rPr lang="en-US" altLang="en-US" b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JaJa</a:t>
            </a: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 from EE)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$3M annually in state support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Larry Davis appointed first director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b="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Initial problem: Where to put these people?</a:t>
            </a:r>
          </a:p>
        </p:txBody>
      </p:sp>
    </p:spTree>
    <p:extLst>
      <p:ext uri="{BB962C8B-B14F-4D97-AF65-F5344CB8AC3E}">
        <p14:creationId xmlns:p14="http://schemas.microsoft.com/office/powerpoint/2010/main" val="3191083451"/>
      </p:ext>
    </p:extLst>
  </p:cSld>
  <p:clrMapOvr>
    <a:masterClrMapping/>
  </p:clrMapOvr>
  <p:transition advTm="12000">
    <p:check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5E1886-2A42-3674-CD26-78C81EC184AD}"/>
              </a:ext>
            </a:extLst>
          </p:cNvPr>
          <p:cNvSpPr txBox="1"/>
          <p:nvPr/>
        </p:nvSpPr>
        <p:spPr>
          <a:xfrm>
            <a:off x="381000" y="533400"/>
            <a:ext cx="8001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n-lt"/>
              </a:rPr>
              <a:t>It was clear that by the mid-1980s space was becoming critical. The department desperately needed more space.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n-lt"/>
              </a:rPr>
              <a:t>Proposal to split the department: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n-lt"/>
              </a:rPr>
              <a:t>Software engineering  and department computer lab in 2000 sq ft of space in the North Gym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n-lt"/>
              </a:rPr>
              <a:t>CFAR moved to their own building freeing 3500 sq ft of space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n-lt"/>
              </a:rPr>
              <a:t>Temporary classroom building with 4 classrooms built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n-lt"/>
              </a:rPr>
              <a:t>Rest of department remaining in Computer Science Center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n-lt"/>
              </a:rPr>
              <a:t>What to do with UMIACS?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n-lt"/>
              </a:rPr>
              <a:t>Classroom space distributed all over campus</a:t>
            </a:r>
          </a:p>
        </p:txBody>
      </p:sp>
    </p:spTree>
    <p:extLst>
      <p:ext uri="{BB962C8B-B14F-4D97-AF65-F5344CB8AC3E}">
        <p14:creationId xmlns:p14="http://schemas.microsoft.com/office/powerpoint/2010/main" val="3038715379"/>
      </p:ext>
    </p:extLst>
  </p:cSld>
  <p:clrMapOvr>
    <a:masterClrMapping/>
  </p:clrMapOvr>
  <p:transition advTm="12000">
    <p:check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26">
            <a:extLst>
              <a:ext uri="{FF2B5EF4-FFF2-40B4-BE49-F238E27FC236}">
                <a16:creationId xmlns:a16="http://schemas.microsoft.com/office/drawing/2014/main" id="{68251685-C6BD-F8FA-8D20-9B449F58B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357" y="1012935"/>
            <a:ext cx="4906986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1027">
            <a:extLst>
              <a:ext uri="{FF2B5EF4-FFF2-40B4-BE49-F238E27FC236}">
                <a16:creationId xmlns:a16="http://schemas.microsoft.com/office/drawing/2014/main" id="{09367BA0-825E-8B79-DEC9-8A411AF44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916641"/>
            <a:ext cx="83439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MRB built as temporary space which units temporarily move into while their space is refurbished.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Computer Science given this space. Building renamed A V Williams after donor gave money to build it.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AVW opens in 1987.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Computer Science was to be a </a:t>
            </a:r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temporary resident </a:t>
            </a: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for only a few years. (Turned out to be over 25 years until current building built.)</a:t>
            </a:r>
          </a:p>
        </p:txBody>
      </p:sp>
      <p:sp>
        <p:nvSpPr>
          <p:cNvPr id="2" name="Text Box 1027">
            <a:extLst>
              <a:ext uri="{FF2B5EF4-FFF2-40B4-BE49-F238E27FC236}">
                <a16:creationId xmlns:a16="http://schemas.microsoft.com/office/drawing/2014/main" id="{B9A068CD-C961-6234-AE96-A2C76AA5B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73832"/>
            <a:ext cx="7315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University finally came up with a sensible solution: MRB – Modular Research Building.</a:t>
            </a:r>
          </a:p>
        </p:txBody>
      </p:sp>
    </p:spTree>
  </p:cSld>
  <p:clrMapOvr>
    <a:masterClrMapping/>
  </p:clrMapOvr>
  <p:transition advTm="12000">
    <p:check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026">
            <a:extLst>
              <a:ext uri="{FF2B5EF4-FFF2-40B4-BE49-F238E27FC236}">
                <a16:creationId xmlns:a16="http://schemas.microsoft.com/office/drawing/2014/main" id="{9287A4F4-AACD-23D8-1BA1-C7C23DAB0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6550025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1027">
            <a:extLst>
              <a:ext uri="{FF2B5EF4-FFF2-40B4-BE49-F238E27FC236}">
                <a16:creationId xmlns:a16="http://schemas.microsoft.com/office/drawing/2014/main" id="{7B845651-6130-54FB-1175-55EBE4EE2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105400"/>
            <a:ext cx="76342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Artificial Intelligence meeting in Caracas, Venezuela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in 1977. Can you find Professors </a:t>
            </a:r>
            <a:r>
              <a:rPr lang="en-US" altLang="en-US" b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Azriel</a:t>
            </a: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 Rosenfeld, 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Jack </a:t>
            </a:r>
            <a:r>
              <a:rPr lang="en-US" altLang="en-US" b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Minker</a:t>
            </a: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 and Chuck Rieger?</a:t>
            </a:r>
          </a:p>
        </p:txBody>
      </p:sp>
      <p:sp>
        <p:nvSpPr>
          <p:cNvPr id="2" name="Text Box 1027">
            <a:extLst>
              <a:ext uri="{FF2B5EF4-FFF2-40B4-BE49-F238E27FC236}">
                <a16:creationId xmlns:a16="http://schemas.microsoft.com/office/drawing/2014/main" id="{03BA85DC-5D9F-7FE3-322F-2A6F67BD6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14623"/>
            <a:ext cx="43989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Department research groups:</a:t>
            </a:r>
          </a:p>
        </p:txBody>
      </p:sp>
    </p:spTree>
  </p:cSld>
  <p:clrMapOvr>
    <a:masterClrMapping/>
  </p:clrMapOvr>
  <p:transition advTm="12000">
    <p:checker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026">
            <a:extLst>
              <a:ext uri="{FF2B5EF4-FFF2-40B4-BE49-F238E27FC236}">
                <a16:creationId xmlns:a16="http://schemas.microsoft.com/office/drawing/2014/main" id="{944158C8-F0C3-5952-749B-340F3E0E9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1816844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1027">
            <a:extLst>
              <a:ext uri="{FF2B5EF4-FFF2-40B4-BE49-F238E27FC236}">
                <a16:creationId xmlns:a16="http://schemas.microsoft.com/office/drawing/2014/main" id="{F5C06A36-E698-D84D-AC15-0B0E21DC2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57200"/>
            <a:ext cx="4419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Professor Ben </a:t>
            </a:r>
            <a:r>
              <a:rPr lang="en-US" altLang="en-US" b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Shneiderman</a:t>
            </a: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was the original director of 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the HCI Lab</a:t>
            </a:r>
          </a:p>
        </p:txBody>
      </p:sp>
      <p:pic>
        <p:nvPicPr>
          <p:cNvPr id="3" name="Picture 2" descr="A collage of photos of men&#10;&#10;Description automatically generated">
            <a:extLst>
              <a:ext uri="{FF2B5EF4-FFF2-40B4-BE49-F238E27FC236}">
                <a16:creationId xmlns:a16="http://schemas.microsoft.com/office/drawing/2014/main" id="{0172B6B4-4EDC-C207-B2A8-783E0C11D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" y="2978150"/>
            <a:ext cx="5362575" cy="3575050"/>
          </a:xfrm>
          <a:prstGeom prst="rect">
            <a:avLst/>
          </a:prstGeom>
        </p:spPr>
      </p:pic>
      <p:sp>
        <p:nvSpPr>
          <p:cNvPr id="4" name="Text Box 1027">
            <a:extLst>
              <a:ext uri="{FF2B5EF4-FFF2-40B4-BE49-F238E27FC236}">
                <a16:creationId xmlns:a16="http://schemas.microsoft.com/office/drawing/2014/main" id="{34E82426-255D-A08F-B457-AB175921F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6901" y="4165510"/>
            <a:ext cx="3200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Typical </a:t>
            </a:r>
            <a:r>
              <a:rPr lang="en-US" altLang="en-US" b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Shneiderman</a:t>
            </a: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 display of visual information</a:t>
            </a:r>
          </a:p>
        </p:txBody>
      </p:sp>
    </p:spTree>
  </p:cSld>
  <p:clrMapOvr>
    <a:masterClrMapping/>
  </p:clrMapOvr>
  <p:transition advTm="12000">
    <p:checker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>
            <a:extLst>
              <a:ext uri="{FF2B5EF4-FFF2-40B4-BE49-F238E27FC236}">
                <a16:creationId xmlns:a16="http://schemas.microsoft.com/office/drawing/2014/main" id="{471FD656-2D98-3430-5438-7B23BE619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579120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5">
            <a:extLst>
              <a:ext uri="{FF2B5EF4-FFF2-40B4-BE49-F238E27FC236}">
                <a16:creationId xmlns:a16="http://schemas.microsoft.com/office/drawing/2014/main" id="{11FD0689-7261-B785-3269-821DCA0A6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85800"/>
            <a:ext cx="2971800" cy="60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>
                <a:solidFill>
                  <a:schemeClr val="bg1"/>
                </a:solidFill>
                <a:latin typeface="Comic Sans MS" panose="030F0702030302020204" pitchFamily="66" charset="0"/>
              </a:rPr>
              <a:t>Can you recognize UMD participants?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800" b="0">
                <a:solidFill>
                  <a:schemeClr val="bg1"/>
                </a:solidFill>
                <a:latin typeface="Comic Sans MS" panose="030F0702030302020204" pitchFamily="66" charset="0"/>
              </a:rPr>
              <a:t>Vic Basili (Professor)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800" b="0">
                <a:solidFill>
                  <a:schemeClr val="bg1"/>
                </a:solidFill>
                <a:latin typeface="Comic Sans MS" panose="030F0702030302020204" pitchFamily="66" charset="0"/>
              </a:rPr>
              <a:t>Giovanni Cantone (Visiting Professor, Italy)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800" b="0">
                <a:solidFill>
                  <a:schemeClr val="bg1"/>
                </a:solidFill>
                <a:latin typeface="Comic Sans MS" panose="030F0702030302020204" pitchFamily="66" charset="0"/>
              </a:rPr>
              <a:t>Ross Jeffrey (Visiting Professor, Australia)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800" b="0">
                <a:solidFill>
                  <a:schemeClr val="bg1"/>
                </a:solidFill>
                <a:latin typeface="Comic Sans MS" panose="030F0702030302020204" pitchFamily="66" charset="0"/>
              </a:rPr>
              <a:t>Chris Lott (PhD)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800" b="0">
                <a:solidFill>
                  <a:schemeClr val="bg1"/>
                </a:solidFill>
                <a:latin typeface="Comic Sans MS" panose="030F0702030302020204" pitchFamily="66" charset="0"/>
              </a:rPr>
              <a:t>Markku Oivo (Visiting Professor, Finland)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800" b="0">
                <a:solidFill>
                  <a:schemeClr val="bg1"/>
                </a:solidFill>
                <a:latin typeface="Comic Sans MS" panose="030F0702030302020204" pitchFamily="66" charset="0"/>
              </a:rPr>
              <a:t>Adam Porter (Professor, Not shown)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800" b="0">
                <a:solidFill>
                  <a:schemeClr val="bg1"/>
                </a:solidFill>
                <a:latin typeface="Comic Sans MS" panose="030F0702030302020204" pitchFamily="66" charset="0"/>
              </a:rPr>
              <a:t>Dieter Rombach (Professor)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800" b="0">
                <a:solidFill>
                  <a:schemeClr val="bg1"/>
                </a:solidFill>
                <a:latin typeface="Comic Sans MS" panose="030F0702030302020204" pitchFamily="66" charset="0"/>
              </a:rPr>
              <a:t>Rick Selby (PhD)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800" b="0">
                <a:solidFill>
                  <a:schemeClr val="bg1"/>
                </a:solidFill>
                <a:latin typeface="Comic Sans MS" panose="030F0702030302020204" pitchFamily="66" charset="0"/>
              </a:rPr>
              <a:t>Marv Zelkowitz (Professor)</a:t>
            </a:r>
          </a:p>
        </p:txBody>
      </p:sp>
      <p:sp>
        <p:nvSpPr>
          <p:cNvPr id="67588" name="Text Box 6">
            <a:extLst>
              <a:ext uri="{FF2B5EF4-FFF2-40B4-BE49-F238E27FC236}">
                <a16:creationId xmlns:a16="http://schemas.microsoft.com/office/drawing/2014/main" id="{77708C74-7990-F5C4-619A-ADBAB1AC5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96000"/>
            <a:ext cx="5867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Software Engineering meeting – Dagstuhl, Germany, 1992.</a:t>
            </a:r>
          </a:p>
        </p:txBody>
      </p:sp>
    </p:spTree>
  </p:cSld>
  <p:clrMapOvr>
    <a:masterClrMapping/>
  </p:clrMapOvr>
  <p:transition advTm="12000">
    <p:check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D0069BE-3AC9-7B2C-5DEC-F93F184CF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2390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id="{B23AEBA7-6F77-EA15-48CB-75791B8B8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248400"/>
            <a:ext cx="6021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Professors Ashok Agrawala and Vic Basili</a:t>
            </a:r>
          </a:p>
        </p:txBody>
      </p:sp>
    </p:spTree>
  </p:cSld>
  <p:clrMapOvr>
    <a:masterClrMapping/>
  </p:clrMapOvr>
  <p:transition advTm="12000">
    <p:checker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6A01CD31-1A80-A18A-59AD-5DC4442DD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62000"/>
            <a:ext cx="6477000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>
            <a:extLst>
              <a:ext uri="{FF2B5EF4-FFF2-40B4-BE49-F238E27FC236}">
                <a16:creationId xmlns:a16="http://schemas.microsoft.com/office/drawing/2014/main" id="{0CF20D96-12B0-40CA-6AE6-3D59D6957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0"/>
            <a:ext cx="24384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0">
                <a:solidFill>
                  <a:schemeClr val="bg1"/>
                </a:solidFill>
                <a:latin typeface="Comic Sans MS" panose="030F0702030302020204" pitchFamily="66" charset="0"/>
              </a:rPr>
              <a:t>Opening the Fraunhofer Center, February 1998.</a:t>
            </a:r>
          </a:p>
        </p:txBody>
      </p:sp>
      <p:sp>
        <p:nvSpPr>
          <p:cNvPr id="69636" name="Text Box 4">
            <a:extLst>
              <a:ext uri="{FF2B5EF4-FFF2-40B4-BE49-F238E27FC236}">
                <a16:creationId xmlns:a16="http://schemas.microsoft.com/office/drawing/2014/main" id="{029743A6-B620-656E-388E-F56B38483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715000"/>
            <a:ext cx="7772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>
                <a:solidFill>
                  <a:schemeClr val="bg1"/>
                </a:solidFill>
                <a:latin typeface="Comic Sans MS" panose="030F0702030302020204" pitchFamily="66" charset="0"/>
              </a:rPr>
              <a:t>Professors Dieter Rombach and Vic Basili (2</a:t>
            </a:r>
            <a:r>
              <a:rPr lang="en-US" altLang="en-US" sz="2800" b="0" baseline="30000">
                <a:solidFill>
                  <a:schemeClr val="bg1"/>
                </a:solidFill>
                <a:latin typeface="Comic Sans MS" panose="030F0702030302020204" pitchFamily="66" charset="0"/>
              </a:rPr>
              <a:t>nd</a:t>
            </a:r>
            <a:r>
              <a:rPr lang="en-US" altLang="en-US" sz="2800" b="0">
                <a:solidFill>
                  <a:schemeClr val="bg1"/>
                </a:solidFill>
                <a:latin typeface="Comic Sans MS" panose="030F0702030302020204" pitchFamily="66" charset="0"/>
              </a:rPr>
              <a:t> and 3</a:t>
            </a:r>
            <a:r>
              <a:rPr lang="en-US" altLang="en-US" sz="2800" b="0" baseline="30000">
                <a:solidFill>
                  <a:schemeClr val="bg1"/>
                </a:solidFill>
                <a:latin typeface="Comic Sans MS" panose="030F0702030302020204" pitchFamily="66" charset="0"/>
              </a:rPr>
              <a:t>rd</a:t>
            </a:r>
            <a:r>
              <a:rPr lang="en-US" altLang="en-US" sz="2800" b="0">
                <a:solidFill>
                  <a:schemeClr val="bg1"/>
                </a:solidFill>
                <a:latin typeface="Comic Sans MS" panose="030F0702030302020204" pitchFamily="66" charset="0"/>
              </a:rPr>
              <a:t> from left)</a:t>
            </a:r>
          </a:p>
        </p:txBody>
      </p:sp>
    </p:spTree>
  </p:cSld>
  <p:clrMapOvr>
    <a:masterClrMapping/>
  </p:clrMapOvr>
  <p:transition advTm="12000">
    <p:checker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46F0D670-B558-0BB9-5827-BF506AA96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3152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id="{5487CB73-98D0-8416-D6A2-94148CCDB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257800"/>
            <a:ext cx="7645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Department retreat with professors Amihood Amir,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Harold Edmundson, Marv Zelkowitz, Vic Basili,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Bill Atchison, and Pankaj Jalote.</a:t>
            </a:r>
          </a:p>
        </p:txBody>
      </p:sp>
    </p:spTree>
  </p:cSld>
  <p:clrMapOvr>
    <a:masterClrMapping/>
  </p:clrMapOvr>
  <p:transition advTm="12000">
    <p:checker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1856781F-6A64-0766-C876-AC3E7FB39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21605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4">
            <a:extLst>
              <a:ext uri="{FF2B5EF4-FFF2-40B4-BE49-F238E27FC236}">
                <a16:creationId xmlns:a16="http://schemas.microsoft.com/office/drawing/2014/main" id="{45EE5634-CCC6-06A1-9ECD-DEB98EFB7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26670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>
            <a:extLst>
              <a:ext uri="{FF2B5EF4-FFF2-40B4-BE49-F238E27FC236}">
                <a16:creationId xmlns:a16="http://schemas.microsoft.com/office/drawing/2014/main" id="{1D408B5E-27FA-F1D1-4E21-5087CD09B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86200"/>
            <a:ext cx="21161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6">
            <a:extLst>
              <a:ext uri="{FF2B5EF4-FFF2-40B4-BE49-F238E27FC236}">
                <a16:creationId xmlns:a16="http://schemas.microsoft.com/office/drawing/2014/main" id="{41634A12-8927-6E95-E4BE-373EBDCE8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429000"/>
            <a:ext cx="2239963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7">
            <a:extLst>
              <a:ext uri="{FF2B5EF4-FFF2-40B4-BE49-F238E27FC236}">
                <a16:creationId xmlns:a16="http://schemas.microsoft.com/office/drawing/2014/main" id="{B01DDDCC-74D0-0F41-E826-9664D3334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495800"/>
            <a:ext cx="29003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Professors Adam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Porter, Howard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Elman, Jim Reggia,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And Bonnie Dorr</a:t>
            </a:r>
          </a:p>
        </p:txBody>
      </p:sp>
    </p:spTree>
  </p:cSld>
  <p:clrMapOvr>
    <a:masterClrMapping/>
  </p:clrMapOvr>
  <p:transition advTm="12000">
    <p:checker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B0C21FC6-AEE5-8777-4C77-B376AC0ED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6904038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>
            <a:extLst>
              <a:ext uri="{FF2B5EF4-FFF2-40B4-BE49-F238E27FC236}">
                <a16:creationId xmlns:a16="http://schemas.microsoft.com/office/drawing/2014/main" id="{BADEECED-98AA-C34E-24D5-B096B1D41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029200"/>
            <a:ext cx="24622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Professors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Dieter Rombach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Vic Basaili and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A. U. Shankar</a:t>
            </a:r>
          </a:p>
        </p:txBody>
      </p:sp>
    </p:spTree>
  </p:cSld>
  <p:clrMapOvr>
    <a:masterClrMapping/>
  </p:clrMapOvr>
  <p:transition advTm="12000">
    <p:checker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9F047B0D-0A86-E4FA-C825-E84348B03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63246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>
            <a:extLst>
              <a:ext uri="{FF2B5EF4-FFF2-40B4-BE49-F238E27FC236}">
                <a16:creationId xmlns:a16="http://schemas.microsoft.com/office/drawing/2014/main" id="{56C9B39E-9C81-9464-DECE-A416B629A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638800"/>
            <a:ext cx="5735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Professors David Stotts and Don Perlis</a:t>
            </a:r>
          </a:p>
        </p:txBody>
      </p:sp>
    </p:spTree>
  </p:cSld>
  <p:clrMapOvr>
    <a:masterClrMapping/>
  </p:clrMapOvr>
  <p:transition advTm="12000">
    <p:checker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DA74B874-863A-B493-CDD0-22DE7365D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2200275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>
            <a:extLst>
              <a:ext uri="{FF2B5EF4-FFF2-40B4-BE49-F238E27FC236}">
                <a16:creationId xmlns:a16="http://schemas.microsoft.com/office/drawing/2014/main" id="{180392DF-5D4B-154F-C9F5-B677679FD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181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Richard Gerber</a:t>
            </a:r>
          </a:p>
        </p:txBody>
      </p:sp>
      <p:pic>
        <p:nvPicPr>
          <p:cNvPr id="65540" name="Picture 4">
            <a:extLst>
              <a:ext uri="{FF2B5EF4-FFF2-40B4-BE49-F238E27FC236}">
                <a16:creationId xmlns:a16="http://schemas.microsoft.com/office/drawing/2014/main" id="{C4141098-4459-503C-6AF3-879879297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124200"/>
            <a:ext cx="20574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5">
            <a:extLst>
              <a:ext uri="{FF2B5EF4-FFF2-40B4-BE49-F238E27FC236}">
                <a16:creationId xmlns:a16="http://schemas.microsoft.com/office/drawing/2014/main" id="{9B7AD5EB-1278-8831-C8BF-13A615CA9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438" y="2362200"/>
            <a:ext cx="3992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Michael Franklin</a:t>
            </a:r>
          </a:p>
        </p:txBody>
      </p:sp>
    </p:spTree>
  </p:cSld>
  <p:clrMapOvr>
    <a:masterClrMapping/>
  </p:clrMapOvr>
  <p:transition advTm="12000">
    <p:checker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2CAA884D-2A8C-BB04-E568-BD9C90546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65532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>
            <a:extLst>
              <a:ext uri="{FF2B5EF4-FFF2-40B4-BE49-F238E27FC236}">
                <a16:creationId xmlns:a16="http://schemas.microsoft.com/office/drawing/2014/main" id="{1B60DBE0-A4F6-DFB2-A0EC-7B92BC3FB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4400"/>
            <a:ext cx="861060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0">
                <a:solidFill>
                  <a:schemeClr val="bg1"/>
                </a:solidFill>
                <a:latin typeface="Comic Sans MS" panose="030F0702030302020204" pitchFamily="66" charset="0"/>
              </a:rPr>
              <a:t>Professor Laveen Kanal and Professor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0">
                <a:solidFill>
                  <a:schemeClr val="bg1"/>
                </a:solidFill>
                <a:latin typeface="Comic Sans MS" panose="030F0702030302020204" pitchFamily="66" charset="0"/>
              </a:rPr>
              <a:t>“Leonardo”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0">
                <a:solidFill>
                  <a:schemeClr val="bg1"/>
                </a:solidFill>
                <a:latin typeface="Comic Sans MS" panose="030F0702030302020204" pitchFamily="66" charset="0"/>
              </a:rPr>
              <a:t>Shneiderman</a:t>
            </a:r>
          </a:p>
        </p:txBody>
      </p:sp>
    </p:spTree>
  </p:cSld>
  <p:clrMapOvr>
    <a:masterClrMapping/>
  </p:clrMapOvr>
  <p:transition advTm="12000">
    <p:checker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DF10E913-60E1-FF87-0978-145F81E25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73152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3">
            <a:extLst>
              <a:ext uri="{FF2B5EF4-FFF2-40B4-BE49-F238E27FC236}">
                <a16:creationId xmlns:a16="http://schemas.microsoft.com/office/drawing/2014/main" id="{69D1B1FE-431C-DD29-A5D4-C0A21798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562600"/>
            <a:ext cx="62309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Professors Larry Davis, Harold Edmundson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And Laveen Kanal</a:t>
            </a:r>
          </a:p>
        </p:txBody>
      </p:sp>
    </p:spTree>
  </p:cSld>
  <p:clrMapOvr>
    <a:masterClrMapping/>
  </p:clrMapOvr>
  <p:transition advTm="12000">
    <p:checker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7493938B-1635-5178-EE08-413CF2348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35814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>
            <a:extLst>
              <a:ext uri="{FF2B5EF4-FFF2-40B4-BE49-F238E27FC236}">
                <a16:creationId xmlns:a16="http://schemas.microsoft.com/office/drawing/2014/main" id="{363187E6-4CF9-C7F6-C9A9-592B67409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38588"/>
            <a:ext cx="35052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4">
            <a:extLst>
              <a:ext uri="{FF2B5EF4-FFF2-40B4-BE49-F238E27FC236}">
                <a16:creationId xmlns:a16="http://schemas.microsoft.com/office/drawing/2014/main" id="{1A176507-8636-1D24-AB3A-99357FA7C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191000"/>
            <a:ext cx="26876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Gwen Kaye in the 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Education Office</a:t>
            </a:r>
          </a:p>
        </p:txBody>
      </p:sp>
      <p:sp>
        <p:nvSpPr>
          <p:cNvPr id="68613" name="Text Box 5">
            <a:extLst>
              <a:ext uri="{FF2B5EF4-FFF2-40B4-BE49-F238E27FC236}">
                <a16:creationId xmlns:a16="http://schemas.microsoft.com/office/drawing/2014/main" id="{FAF57A89-F733-B9A8-8D13-2C57F7DBA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438400"/>
            <a:ext cx="28352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Jan Jastrzebski in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the department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business office</a:t>
            </a:r>
          </a:p>
        </p:txBody>
      </p:sp>
    </p:spTree>
  </p:cSld>
  <p:clrMapOvr>
    <a:masterClrMapping/>
  </p:clrMapOvr>
  <p:transition advTm="12000">
    <p:checker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026">
            <a:extLst>
              <a:ext uri="{FF2B5EF4-FFF2-40B4-BE49-F238E27FC236}">
                <a16:creationId xmlns:a16="http://schemas.microsoft.com/office/drawing/2014/main" id="{49BAE78C-3004-BD14-9E9C-953E8E1B1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2987675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1027">
            <a:extLst>
              <a:ext uri="{FF2B5EF4-FFF2-40B4-BE49-F238E27FC236}">
                <a16:creationId xmlns:a16="http://schemas.microsoft.com/office/drawing/2014/main" id="{40BCA1A6-3E22-82A3-B7B3-7B356A09E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75" y="1110754"/>
            <a:ext cx="44196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Former chairman 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Satish Tripathi from </a:t>
            </a:r>
          </a:p>
          <a:p>
            <a:pPr eaLnBrk="1" hangingPunct="1"/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1988-1995.</a:t>
            </a:r>
          </a:p>
          <a:p>
            <a:pPr eaLnBrk="1" hangingPunct="1"/>
            <a:endParaRPr lang="en-US" altLang="en-US" b="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Left to be dean of Computer Science and Engineering at the University of California – Riverside.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Now president of University of Buffalo</a:t>
            </a:r>
          </a:p>
        </p:txBody>
      </p:sp>
    </p:spTree>
  </p:cSld>
  <p:clrMapOvr>
    <a:masterClrMapping/>
  </p:clrMapOvr>
  <p:transition advTm="12000">
    <p:check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>
            <a:extLst>
              <a:ext uri="{FF2B5EF4-FFF2-40B4-BE49-F238E27FC236}">
                <a16:creationId xmlns:a16="http://schemas.microsoft.com/office/drawing/2014/main" id="{54315ABD-08C8-95D5-D282-D5D971C30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962400"/>
            <a:ext cx="23828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Marv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Zelkowitz</a:t>
            </a:r>
          </a:p>
        </p:txBody>
      </p:sp>
      <p:sp>
        <p:nvSpPr>
          <p:cNvPr id="13315" name="Text Box 5">
            <a:extLst>
              <a:ext uri="{FF2B5EF4-FFF2-40B4-BE49-F238E27FC236}">
                <a16:creationId xmlns:a16="http://schemas.microsoft.com/office/drawing/2014/main" id="{8E0DBC80-F349-3B1C-ADCA-8722A03C2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667000"/>
            <a:ext cx="3532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Professor Hanan Samet</a:t>
            </a:r>
          </a:p>
        </p:txBody>
      </p:sp>
      <p:pic>
        <p:nvPicPr>
          <p:cNvPr id="13316" name="Picture 8">
            <a:extLst>
              <a:ext uri="{FF2B5EF4-FFF2-40B4-BE49-F238E27FC236}">
                <a16:creationId xmlns:a16="http://schemas.microsoft.com/office/drawing/2014/main" id="{E8502C1B-6E71-87DD-3023-BF8653FC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41148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>
            <a:extLst>
              <a:ext uri="{FF2B5EF4-FFF2-40B4-BE49-F238E27FC236}">
                <a16:creationId xmlns:a16="http://schemas.microsoft.com/office/drawing/2014/main" id="{DD561944-D44D-544C-2CF1-966D860CA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4052888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000">
    <p:checker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26">
            <a:extLst>
              <a:ext uri="{FF2B5EF4-FFF2-40B4-BE49-F238E27FC236}">
                <a16:creationId xmlns:a16="http://schemas.microsoft.com/office/drawing/2014/main" id="{5DFA2F94-6553-1823-29DC-43A440940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1295400"/>
            <a:ext cx="3100388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1027">
            <a:extLst>
              <a:ext uri="{FF2B5EF4-FFF2-40B4-BE49-F238E27FC236}">
                <a16:creationId xmlns:a16="http://schemas.microsoft.com/office/drawing/2014/main" id="{592B0AFC-0778-C5E7-8E2C-AF23ED878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819400"/>
            <a:ext cx="4173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John Gannon was Chairman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from 1995 until his untimely</a:t>
            </a:r>
          </a:p>
          <a:p>
            <a:pPr eaLnBrk="1" hangingPunct="1"/>
            <a:r>
              <a:rPr lang="en-US" altLang="en-US" b="0">
                <a:solidFill>
                  <a:schemeClr val="bg1"/>
                </a:solidFill>
                <a:latin typeface="Comic Sans MS" panose="030F0702030302020204" pitchFamily="66" charset="0"/>
              </a:rPr>
              <a:t>death in 1999</a:t>
            </a:r>
          </a:p>
        </p:txBody>
      </p:sp>
    </p:spTree>
  </p:cSld>
  <p:clrMapOvr>
    <a:masterClrMapping/>
  </p:clrMapOvr>
  <p:transition advTm="12000">
    <p:check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52DB777-6B9C-F3A7-3ECA-27162D1F7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9600"/>
            <a:ext cx="74676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14350" indent="-51435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In the early 1970s demand for computer science courses increased and there was a demand for an undergraduate major in CS</a:t>
            </a:r>
          </a:p>
          <a:p>
            <a:pPr marL="514350" indent="-514350" eaLnBrk="1" hangingPunct="1">
              <a:buFont typeface="Arial" panose="020B0604020202020204" pitchFamily="34" charset="0"/>
              <a:buChar char="•"/>
            </a:pPr>
            <a:endParaRPr lang="en-US" altLang="en-US" b="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514350" indent="-51435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A CS Undergraduate degree was added in 1973, with the educational component moving from the Computer Science Center to a department within the Math, Physics, and Engineering division (MPSE)	</a:t>
            </a:r>
          </a:p>
          <a:p>
            <a:pPr marL="514350" indent="-514350" eaLnBrk="1" hangingPunct="1">
              <a:buFont typeface="Arial" panose="020B0604020202020204" pitchFamily="34" charset="0"/>
              <a:buChar char="•"/>
            </a:pPr>
            <a:endParaRPr lang="en-US" altLang="en-US" b="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514350" indent="-514350" eaLnBrk="1" hangingPunct="1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chemeClr val="bg1"/>
                </a:solidFill>
                <a:latin typeface="Comic Sans MS" panose="030F0702030302020204" pitchFamily="66" charset="0"/>
              </a:rPr>
              <a:t>Engineering moved to their own division and “MPS” renamed CMPS (Computer, Math, and Physical Sciences) – giving CS some recognition as the largest major in the college</a:t>
            </a:r>
          </a:p>
        </p:txBody>
      </p:sp>
    </p:spTree>
    <p:extLst>
      <p:ext uri="{BB962C8B-B14F-4D97-AF65-F5344CB8AC3E}">
        <p14:creationId xmlns:p14="http://schemas.microsoft.com/office/powerpoint/2010/main" val="2867212379"/>
      </p:ext>
    </p:extLst>
  </p:cSld>
  <p:clrMapOvr>
    <a:masterClrMapping/>
  </p:clrMapOvr>
  <p:transition advTm="12000"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46A5F63-A709-8123-4B1F-3E931FC05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1"/>
            <a:ext cx="2057400" cy="304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6C7E3FA2-4EDA-989C-D768-0B820387D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926" y="762000"/>
            <a:ext cx="4572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Home of the Computer Science Department from 1973 until 1987</a:t>
            </a:r>
          </a:p>
        </p:txBody>
      </p:sp>
      <p:pic>
        <p:nvPicPr>
          <p:cNvPr id="5124" name="Picture 5">
            <a:extLst>
              <a:ext uri="{FF2B5EF4-FFF2-40B4-BE49-F238E27FC236}">
                <a16:creationId xmlns:a16="http://schemas.microsoft.com/office/drawing/2014/main" id="{5A6FCD05-E3D3-57FD-99D7-B2C824E5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37" y="609600"/>
            <a:ext cx="1944161" cy="28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B4BC644-F57E-6552-D5E1-012F1DCD6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40" y="3699488"/>
            <a:ext cx="4191000" cy="254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138B225A-0137-1630-9459-1D92E9411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28" y="4038600"/>
            <a:ext cx="4191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Computer Science’s first permanent</a:t>
            </a:r>
          </a:p>
          <a:p>
            <a:pPr eaLnBrk="1" hangingPunct="1"/>
            <a:r>
              <a:rPr lang="en-US" altLang="en-US" sz="2800" b="0" dirty="0">
                <a:solidFill>
                  <a:schemeClr val="bg1"/>
                </a:solidFill>
                <a:latin typeface="Comic Sans MS" panose="030F0702030302020204" pitchFamily="66" charset="0"/>
              </a:rPr>
              <a:t>chair – Jack </a:t>
            </a:r>
            <a:r>
              <a:rPr lang="en-US" altLang="en-US" sz="2800" b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Minker</a:t>
            </a:r>
            <a:endParaRPr lang="en-US" altLang="en-US" sz="2800" b="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Tm="12000">
    <p:checker/>
  </p:transition>
</p:sld>
</file>

<file path=ppt/theme/theme1.xml><?xml version="1.0" encoding="utf-8"?>
<a:theme xmlns:a="http://schemas.openxmlformats.org/drawingml/2006/main" name="alumni-reunion">
  <a:themeElements>
    <a:clrScheme name="alumni-reunio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umni-reun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alumni-reun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umni-reun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umni-reun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umni-reun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umni-reun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umni-reun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umni-reun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\\asteria\windows\mvz\Application Data\Microsoft\Templates\alumni-reunion.pot</Template>
  <TotalTime>948</TotalTime>
  <Words>2187</Words>
  <Application>Microsoft Office PowerPoint</Application>
  <PresentationFormat>On-screen Show (4:3)</PresentationFormat>
  <Paragraphs>496</Paragraphs>
  <Slides>70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Calibri</vt:lpstr>
      <vt:lpstr>Comic Sans MS</vt:lpstr>
      <vt:lpstr>Courier New</vt:lpstr>
      <vt:lpstr>Times New Roman</vt:lpstr>
      <vt:lpstr>alumni-reunion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UMD-CSD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Marvin V. Zelkowitz</dc:creator>
  <cp:lastModifiedBy>Marvin V. Zelkowitz</cp:lastModifiedBy>
  <cp:revision>55</cp:revision>
  <dcterms:created xsi:type="dcterms:W3CDTF">2003-10-08T14:41:23Z</dcterms:created>
  <dcterms:modified xsi:type="dcterms:W3CDTF">2023-10-06T12:56:57Z</dcterms:modified>
</cp:coreProperties>
</file>