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96f17eb2bc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96f17eb2bc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96f17eb2bc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96f17eb2bc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96f17eb2bc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96f17eb2bc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96f17eb2bc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96f17eb2b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96f17eb2bc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96f17eb2b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96f17eb2bc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96f17eb2bc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96f17eb2bc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96f17eb2bc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96f17eb2bc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96f17eb2bc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1372e4aa8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1372e4aa8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1372e4aa86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1372e4aa8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9333e39c9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9333e39c9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96f17eb2bc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96f17eb2bc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96f17eb2bc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96f17eb2bc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96f17eb2bc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96f17eb2bc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96f17eb2bc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96f17eb2bc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96f17eb2bc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96f17eb2bc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96f17eb2bc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96f17eb2bc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96f17eb2bc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96f17eb2bc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96f17eb2bc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96f17eb2bc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1372e4aa8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1372e4aa8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96f17eb2bc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96f17eb2bc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9333e39c9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9333e39c9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96f17eb2bc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96f17eb2bc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9333e39c9a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9333e39c9a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1372e4aa8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1372e4aa8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9333e39c9a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9333e39c9a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96f17eb2bc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96f17eb2bc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96f17eb2bc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96f17eb2bc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1372e4aa86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1372e4aa86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96f17eb2bc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96f17eb2bc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9333e39c9a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19333e39c9a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9333e39c9a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9333e39c9a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97039ce4f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97039ce4f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97039ce4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97039ce4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1372e4aa8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1372e4aa8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96f17eb2b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96f17eb2b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96f17eb2b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96f17eb2b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96f17eb2b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96f17eb2b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96f17eb2b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96f17eb2b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23.png"/><Relationship Id="rId10" Type="http://schemas.openxmlformats.org/officeDocument/2006/relationships/image" Target="../media/image28.png"/><Relationship Id="rId9" Type="http://schemas.openxmlformats.org/officeDocument/2006/relationships/image" Target="../media/image26.png"/><Relationship Id="rId5" Type="http://schemas.openxmlformats.org/officeDocument/2006/relationships/image" Target="../media/image22.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32.png"/><Relationship Id="rId5" Type="http://schemas.openxmlformats.org/officeDocument/2006/relationships/image" Target="../media/image24.png"/><Relationship Id="rId6" Type="http://schemas.openxmlformats.org/officeDocument/2006/relationships/image" Target="../media/image47.png"/><Relationship Id="rId7" Type="http://schemas.openxmlformats.org/officeDocument/2006/relationships/image" Target="../media/image25.png"/><Relationship Id="rId8"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ineasysteps.com/old/essential-elements-program/" TargetMode="Externa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image" Target="../media/image37.png"/><Relationship Id="rId5"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3.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0.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8.png"/><Relationship Id="rId4" Type="http://schemas.openxmlformats.org/officeDocument/2006/relationships/image" Target="../media/image57.png"/><Relationship Id="rId5" Type="http://schemas.openxmlformats.org/officeDocument/2006/relationships/image" Target="../media/image62.png"/><Relationship Id="rId6"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s://files.doggett.tech/Programming%20Merit%20Badge/Weight-Converter.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2.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en.wikipedia.org/wiki/ENIAC" TargetMode="Externa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430383" y="6654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Programming Merit Badge</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Troop 440 Merit Badge Day</a:t>
            </a:r>
            <a:endParaRPr/>
          </a:p>
          <a:p>
            <a:pPr indent="0" lvl="0" marL="0" rtl="0" algn="ctr">
              <a:spcBef>
                <a:spcPts val="0"/>
              </a:spcBef>
              <a:spcAft>
                <a:spcPts val="0"/>
              </a:spcAft>
              <a:buNone/>
            </a:pPr>
            <a:r>
              <a:rPr lang="en"/>
              <a:t>Jack Doggett</a:t>
            </a:r>
            <a:endParaRPr/>
          </a:p>
        </p:txBody>
      </p:sp>
      <p:pic>
        <p:nvPicPr>
          <p:cNvPr id="56" name="Google Shape;56;p13"/>
          <p:cNvPicPr preferRelativeResize="0"/>
          <p:nvPr/>
        </p:nvPicPr>
        <p:blipFill>
          <a:blip r:embed="rId3">
            <a:alphaModFix/>
          </a:blip>
          <a:stretch>
            <a:fillRect/>
          </a:stretch>
        </p:blipFill>
        <p:spPr>
          <a:xfrm>
            <a:off x="3773627" y="81675"/>
            <a:ext cx="1596750" cy="16016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Early Portable Compiled Languages</a:t>
            </a:r>
            <a:endParaRPr/>
          </a:p>
        </p:txBody>
      </p:sp>
      <p:sp>
        <p:nvSpPr>
          <p:cNvPr id="121" name="Google Shape;121;p22"/>
          <p:cNvSpPr txBox="1"/>
          <p:nvPr>
            <p:ph idx="1" type="body"/>
          </p:nvPr>
        </p:nvSpPr>
        <p:spPr>
          <a:xfrm>
            <a:off x="311700" y="1152475"/>
            <a:ext cx="5929500" cy="34164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SzPct val="100000"/>
              <a:buChar char="●"/>
            </a:pPr>
            <a:r>
              <a:rPr lang="en"/>
              <a:t>Fortran, IBM, 1950s, scientific computing</a:t>
            </a:r>
            <a:endParaRPr/>
          </a:p>
          <a:p>
            <a:pPr indent="-325755" lvl="0" marL="457200" rtl="0" algn="l">
              <a:spcBef>
                <a:spcPts val="0"/>
              </a:spcBef>
              <a:spcAft>
                <a:spcPts val="0"/>
              </a:spcAft>
              <a:buSzPct val="100000"/>
              <a:buChar char="●"/>
            </a:pPr>
            <a:r>
              <a:rPr lang="en"/>
              <a:t>COBOL, </a:t>
            </a:r>
            <a:r>
              <a:rPr lang="en"/>
              <a:t>Department</a:t>
            </a:r>
            <a:r>
              <a:rPr lang="en"/>
              <a:t> of Defense, late 1950s, </a:t>
            </a:r>
            <a:r>
              <a:rPr lang="en"/>
              <a:t>business and industrial applications</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Extremely verbose, modern languages don’t look like this (COBOL) example. Imperative and procedural.</a:t>
            </a:r>
            <a:endParaRPr/>
          </a:p>
          <a:p>
            <a:pPr indent="0" lvl="0" marL="0" rtl="0" algn="l">
              <a:spcBef>
                <a:spcPts val="1200"/>
              </a:spcBef>
              <a:spcAft>
                <a:spcPts val="0"/>
              </a:spcAft>
              <a:buNone/>
            </a:pPr>
            <a:r>
              <a:rPr lang="en"/>
              <a:t>Compiler converts program file into assembly code. Assembler converts to machine language. With light modification, programs can be easily compiled to run on different machines likes an IBM mainframe or a DEC minicomputer. </a:t>
            </a:r>
            <a:endParaRPr/>
          </a:p>
          <a:p>
            <a:pPr indent="0" lvl="0" marL="457200" rtl="0" algn="l">
              <a:spcBef>
                <a:spcPts val="1200"/>
              </a:spcBef>
              <a:spcAft>
                <a:spcPts val="1200"/>
              </a:spcAft>
              <a:buNone/>
            </a:pPr>
            <a:r>
              <a:t/>
            </a:r>
            <a:endParaRPr/>
          </a:p>
        </p:txBody>
      </p:sp>
      <p:pic>
        <p:nvPicPr>
          <p:cNvPr id="122" name="Google Shape;122;p22"/>
          <p:cNvPicPr preferRelativeResize="0"/>
          <p:nvPr/>
        </p:nvPicPr>
        <p:blipFill>
          <a:blip r:embed="rId3">
            <a:alphaModFix/>
          </a:blip>
          <a:stretch>
            <a:fillRect/>
          </a:stretch>
        </p:blipFill>
        <p:spPr>
          <a:xfrm>
            <a:off x="5949075" y="330275"/>
            <a:ext cx="3194924" cy="293952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Functional</a:t>
            </a:r>
            <a:r>
              <a:rPr lang="en"/>
              <a:t> Programming</a:t>
            </a:r>
            <a:endParaRPr/>
          </a:p>
        </p:txBody>
      </p:sp>
      <p:sp>
        <p:nvSpPr>
          <p:cNvPr id="128" name="Google Shape;128;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Lisp (1960) and its derivatives with functional programming have added many features we have today in modern languages. </a:t>
            </a:r>
            <a:endParaRPr/>
          </a:p>
          <a:p>
            <a:pPr indent="-342900" lvl="0" marL="457200" rtl="0" algn="l">
              <a:spcBef>
                <a:spcPts val="0"/>
              </a:spcBef>
              <a:spcAft>
                <a:spcPts val="0"/>
              </a:spcAft>
              <a:buSzPts val="1800"/>
              <a:buChar char="●"/>
            </a:pPr>
            <a:r>
              <a:rPr lang="en"/>
              <a:t>Data is </a:t>
            </a:r>
            <a:r>
              <a:rPr lang="en"/>
              <a:t>immutable</a:t>
            </a:r>
            <a:r>
              <a:rPr lang="en"/>
              <a:t>, doesn’t change.</a:t>
            </a:r>
            <a:endParaRPr/>
          </a:p>
          <a:p>
            <a:pPr indent="-342900" lvl="0" marL="457200" rtl="0" algn="l">
              <a:spcBef>
                <a:spcPts val="0"/>
              </a:spcBef>
              <a:spcAft>
                <a:spcPts val="0"/>
              </a:spcAft>
              <a:buSzPts val="1800"/>
              <a:buChar char="●"/>
            </a:pPr>
            <a:r>
              <a:rPr lang="en"/>
              <a:t>Invented many features like recursion</a:t>
            </a:r>
            <a:endParaRPr/>
          </a:p>
          <a:p>
            <a:pPr indent="0" lvl="0" marL="45720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29" name="Google Shape;129;p23"/>
          <p:cNvPicPr preferRelativeResize="0"/>
          <p:nvPr/>
        </p:nvPicPr>
        <p:blipFill>
          <a:blip r:embed="rId3">
            <a:alphaModFix/>
          </a:blip>
          <a:stretch>
            <a:fillRect/>
          </a:stretch>
        </p:blipFill>
        <p:spPr>
          <a:xfrm>
            <a:off x="5120348" y="2122100"/>
            <a:ext cx="3255224" cy="26875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Modern Procedural Languages</a:t>
            </a:r>
            <a:endParaRPr/>
          </a:p>
        </p:txBody>
      </p:sp>
      <p:sp>
        <p:nvSpPr>
          <p:cNvPr id="135" name="Google Shape;135;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Pascal, Professor Niklaus Wirth, 1969, teach structured programming and better data structured</a:t>
            </a:r>
            <a:endParaRPr/>
          </a:p>
          <a:p>
            <a:pPr indent="-342900" lvl="0" marL="457200" rtl="0" algn="l">
              <a:spcBef>
                <a:spcPts val="0"/>
              </a:spcBef>
              <a:spcAft>
                <a:spcPts val="0"/>
              </a:spcAft>
              <a:buSzPts val="1800"/>
              <a:buChar char="●"/>
            </a:pPr>
            <a:r>
              <a:rPr lang="en"/>
              <a:t>C, AT&amp;T, 1972, general purpose language. Again better structuring and data structure, easy access to computer memory. Today used as basis for many other languages and programs. Operating Systems are built on C.</a:t>
            </a:r>
            <a:endParaRPr/>
          </a:p>
          <a:p>
            <a:pPr indent="0" lvl="0" marL="0" rtl="0" algn="l">
              <a:spcBef>
                <a:spcPts val="1200"/>
              </a:spcBef>
              <a:spcAft>
                <a:spcPts val="1200"/>
              </a:spcAft>
              <a:buNone/>
            </a:pPr>
            <a:r>
              <a:rPr lang="en"/>
              <a:t>Much cleaner simplified syntax.</a:t>
            </a:r>
            <a:endParaRPr/>
          </a:p>
        </p:txBody>
      </p:sp>
      <p:pic>
        <p:nvPicPr>
          <p:cNvPr id="136" name="Google Shape;136;p24"/>
          <p:cNvPicPr preferRelativeResize="0"/>
          <p:nvPr/>
        </p:nvPicPr>
        <p:blipFill>
          <a:blip r:embed="rId3">
            <a:alphaModFix/>
          </a:blip>
          <a:stretch>
            <a:fillRect/>
          </a:stretch>
        </p:blipFill>
        <p:spPr>
          <a:xfrm>
            <a:off x="5009950" y="2779375"/>
            <a:ext cx="3575249" cy="2103100"/>
          </a:xfrm>
          <a:prstGeom prst="rect">
            <a:avLst/>
          </a:prstGeom>
          <a:noFill/>
          <a:ln>
            <a:noFill/>
          </a:ln>
        </p:spPr>
      </p:pic>
      <p:pic>
        <p:nvPicPr>
          <p:cNvPr id="137" name="Google Shape;137;p24"/>
          <p:cNvPicPr preferRelativeResize="0"/>
          <p:nvPr/>
        </p:nvPicPr>
        <p:blipFill>
          <a:blip r:embed="rId4">
            <a:alphaModFix/>
          </a:blip>
          <a:stretch>
            <a:fillRect/>
          </a:stretch>
        </p:blipFill>
        <p:spPr>
          <a:xfrm>
            <a:off x="3630775" y="2779375"/>
            <a:ext cx="1657301" cy="2251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Object</a:t>
            </a:r>
            <a:r>
              <a:rPr lang="en"/>
              <a:t> Oriented Programming</a:t>
            </a:r>
            <a:endParaRPr/>
          </a:p>
        </p:txBody>
      </p:sp>
      <p:sp>
        <p:nvSpPr>
          <p:cNvPr id="143" name="Google Shape;143;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 AT&amp;T, 1979, Added object orientation to C, classes and methods, more built in </a:t>
            </a:r>
            <a:r>
              <a:rPr lang="en"/>
              <a:t>libraries</a:t>
            </a:r>
            <a:r>
              <a:rPr lang="en"/>
              <a:t>.</a:t>
            </a:r>
            <a:endParaRPr/>
          </a:p>
          <a:p>
            <a:pPr indent="-342900" lvl="0" marL="457200" rtl="0" algn="l">
              <a:spcBef>
                <a:spcPts val="0"/>
              </a:spcBef>
              <a:spcAft>
                <a:spcPts val="0"/>
              </a:spcAft>
              <a:buSzPts val="1800"/>
              <a:buChar char="●"/>
            </a:pPr>
            <a:r>
              <a:rPr lang="en"/>
              <a:t>Java, Sun Microsystems, 1995, Compile once run every architecture. Code is run by fast Java Virtual Machine (which is dependent on architecture), but is only compiled once to bytecode.</a:t>
            </a:r>
            <a:endParaRPr/>
          </a:p>
          <a:p>
            <a:pPr indent="0" lvl="0" marL="0" rtl="0" algn="l">
              <a:spcBef>
                <a:spcPts val="1200"/>
              </a:spcBef>
              <a:spcAft>
                <a:spcPts val="1200"/>
              </a:spcAft>
              <a:buNone/>
            </a:pPr>
            <a:r>
              <a:t/>
            </a:r>
            <a:endParaRPr/>
          </a:p>
        </p:txBody>
      </p:sp>
      <p:pic>
        <p:nvPicPr>
          <p:cNvPr id="144" name="Google Shape;144;p25"/>
          <p:cNvPicPr preferRelativeResize="0"/>
          <p:nvPr/>
        </p:nvPicPr>
        <p:blipFill>
          <a:blip r:embed="rId3">
            <a:alphaModFix/>
          </a:blip>
          <a:stretch>
            <a:fillRect/>
          </a:stretch>
        </p:blipFill>
        <p:spPr>
          <a:xfrm>
            <a:off x="4457000" y="2674575"/>
            <a:ext cx="3808976" cy="2410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Scripting Languages</a:t>
            </a:r>
            <a:endParaRPr/>
          </a:p>
        </p:txBody>
      </p:sp>
      <p:sp>
        <p:nvSpPr>
          <p:cNvPr id="150" name="Google Shape;150;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BASIC, Dartmouth College, 1964, </a:t>
            </a:r>
            <a:r>
              <a:rPr lang="en"/>
              <a:t>Interpreted</a:t>
            </a:r>
            <a:r>
              <a:rPr lang="en"/>
              <a:t> language, simpler to use but less powerful than compiled languages</a:t>
            </a:r>
            <a:endParaRPr/>
          </a:p>
          <a:p>
            <a:pPr indent="-342900" lvl="0" marL="457200" rtl="0" algn="l">
              <a:spcBef>
                <a:spcPts val="0"/>
              </a:spcBef>
              <a:spcAft>
                <a:spcPts val="0"/>
              </a:spcAft>
              <a:buSzPts val="1800"/>
              <a:buChar char="●"/>
            </a:pPr>
            <a:r>
              <a:rPr lang="en"/>
              <a:t>Python, Guido van Rossum, 1991, Modern scripting language used today in general programming. Especially prevalent in data science and machine learning.</a:t>
            </a:r>
            <a:endParaRPr/>
          </a:p>
          <a:p>
            <a:pPr indent="-342900" lvl="0" marL="457200" rtl="0" algn="l">
              <a:spcBef>
                <a:spcPts val="0"/>
              </a:spcBef>
              <a:spcAft>
                <a:spcPts val="0"/>
              </a:spcAft>
              <a:buSzPts val="1800"/>
              <a:buChar char="●"/>
            </a:pPr>
            <a:r>
              <a:rPr lang="en"/>
              <a:t>Ruby, Yukihiro Matsumoto, 1993</a:t>
            </a:r>
            <a:endParaRPr/>
          </a:p>
        </p:txBody>
      </p:sp>
      <p:pic>
        <p:nvPicPr>
          <p:cNvPr id="151" name="Google Shape;151;p26"/>
          <p:cNvPicPr preferRelativeResize="0"/>
          <p:nvPr/>
        </p:nvPicPr>
        <p:blipFill>
          <a:blip r:embed="rId3">
            <a:alphaModFix/>
          </a:blip>
          <a:stretch>
            <a:fillRect/>
          </a:stretch>
        </p:blipFill>
        <p:spPr>
          <a:xfrm>
            <a:off x="4875950" y="2677575"/>
            <a:ext cx="3100100" cy="2128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Web Languages</a:t>
            </a:r>
            <a:endParaRPr/>
          </a:p>
        </p:txBody>
      </p:sp>
      <p:sp>
        <p:nvSpPr>
          <p:cNvPr id="157" name="Google Shape;157;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Hypertext</a:t>
            </a:r>
            <a:r>
              <a:rPr lang="en"/>
              <a:t> Markup Language, Tim Berners-Lee, 1990, language to store formatting of </a:t>
            </a:r>
            <a:r>
              <a:rPr lang="en"/>
              <a:t>web pages</a:t>
            </a:r>
            <a:r>
              <a:rPr lang="en"/>
              <a:t>.</a:t>
            </a:r>
            <a:endParaRPr/>
          </a:p>
          <a:p>
            <a:pPr indent="-342900" lvl="0" marL="457200" rtl="0" algn="l">
              <a:spcBef>
                <a:spcPts val="0"/>
              </a:spcBef>
              <a:spcAft>
                <a:spcPts val="0"/>
              </a:spcAft>
              <a:buSzPts val="1800"/>
              <a:buChar char="●"/>
            </a:pPr>
            <a:r>
              <a:rPr lang="en"/>
              <a:t>Javascript, Netscape, 1995, run scripts on client side and service side for websites, interpreted by browser.</a:t>
            </a:r>
            <a:endParaRPr/>
          </a:p>
          <a:p>
            <a:pPr indent="-342900" lvl="0" marL="457200" rtl="0" algn="l">
              <a:spcBef>
                <a:spcPts val="0"/>
              </a:spcBef>
              <a:spcAft>
                <a:spcPts val="0"/>
              </a:spcAft>
              <a:buSzPts val="1800"/>
              <a:buChar char="●"/>
            </a:pPr>
            <a:r>
              <a:rPr lang="en"/>
              <a:t>PHP, Rasmus Lerdorf, 1995</a:t>
            </a:r>
            <a:endParaRPr/>
          </a:p>
        </p:txBody>
      </p:sp>
      <p:pic>
        <p:nvPicPr>
          <p:cNvPr id="158" name="Google Shape;158;p27"/>
          <p:cNvPicPr preferRelativeResize="0"/>
          <p:nvPr/>
        </p:nvPicPr>
        <p:blipFill>
          <a:blip r:embed="rId3">
            <a:alphaModFix/>
          </a:blip>
          <a:stretch>
            <a:fillRect/>
          </a:stretch>
        </p:blipFill>
        <p:spPr>
          <a:xfrm>
            <a:off x="4686550" y="2571744"/>
            <a:ext cx="4050576" cy="2156949"/>
          </a:xfrm>
          <a:prstGeom prst="rect">
            <a:avLst/>
          </a:prstGeom>
          <a:noFill/>
          <a:ln>
            <a:noFill/>
          </a:ln>
        </p:spPr>
      </p:pic>
      <p:pic>
        <p:nvPicPr>
          <p:cNvPr id="159" name="Google Shape;159;p27"/>
          <p:cNvPicPr preferRelativeResize="0"/>
          <p:nvPr/>
        </p:nvPicPr>
        <p:blipFill>
          <a:blip r:embed="rId4">
            <a:alphaModFix/>
          </a:blip>
          <a:stretch>
            <a:fillRect/>
          </a:stretch>
        </p:blipFill>
        <p:spPr>
          <a:xfrm>
            <a:off x="976938" y="2815525"/>
            <a:ext cx="3461814" cy="21569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New languages today</a:t>
            </a:r>
            <a:endParaRPr/>
          </a:p>
        </p:txBody>
      </p:sp>
      <p:sp>
        <p:nvSpPr>
          <p:cNvPr id="165" name="Google Shape;165;p28"/>
          <p:cNvSpPr txBox="1"/>
          <p:nvPr>
            <p:ph idx="1" type="body"/>
          </p:nvPr>
        </p:nvSpPr>
        <p:spPr>
          <a:xfrm>
            <a:off x="311700" y="1194200"/>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Rust</a:t>
            </a:r>
            <a:r>
              <a:rPr lang="en"/>
              <a:t>, Tim Berners-Lee, Graydon Hoare, 2006, memory safety, general purpose like C++.</a:t>
            </a:r>
            <a:endParaRPr/>
          </a:p>
          <a:p>
            <a:pPr indent="-342900" lvl="0" marL="457200" rtl="0" algn="l">
              <a:spcBef>
                <a:spcPts val="0"/>
              </a:spcBef>
              <a:spcAft>
                <a:spcPts val="0"/>
              </a:spcAft>
              <a:buSzPts val="1800"/>
              <a:buChar char="●"/>
            </a:pPr>
            <a:r>
              <a:rPr lang="en"/>
              <a:t>Go, Google, 2007</a:t>
            </a:r>
            <a:endParaRPr/>
          </a:p>
          <a:p>
            <a:pPr indent="-342900" lvl="0" marL="457200" rtl="0" algn="l">
              <a:spcBef>
                <a:spcPts val="0"/>
              </a:spcBef>
              <a:spcAft>
                <a:spcPts val="0"/>
              </a:spcAft>
              <a:buSzPts val="1800"/>
              <a:buChar char="●"/>
            </a:pPr>
            <a:r>
              <a:rPr lang="en"/>
              <a:t>Kotlin, JetBrains, 2010, compiles to run on Java Virtual Machine</a:t>
            </a:r>
            <a:endParaRPr/>
          </a:p>
          <a:p>
            <a:pPr indent="0" lvl="0" marL="45720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66" name="Google Shape;166;p28"/>
          <p:cNvPicPr preferRelativeResize="0"/>
          <p:nvPr/>
        </p:nvPicPr>
        <p:blipFill>
          <a:blip r:embed="rId3">
            <a:alphaModFix/>
          </a:blip>
          <a:stretch>
            <a:fillRect/>
          </a:stretch>
        </p:blipFill>
        <p:spPr>
          <a:xfrm>
            <a:off x="2191338" y="2619700"/>
            <a:ext cx="4761326" cy="2185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Databases</a:t>
            </a:r>
            <a:endParaRPr/>
          </a:p>
        </p:txBody>
      </p:sp>
      <p:sp>
        <p:nvSpPr>
          <p:cNvPr id="172" name="Google Shape;172;p29"/>
          <p:cNvSpPr txBox="1"/>
          <p:nvPr>
            <p:ph idx="1" type="body"/>
          </p:nvPr>
        </p:nvSpPr>
        <p:spPr>
          <a:xfrm>
            <a:off x="311700" y="1194200"/>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Structured Query Language, IBM, 1970s, used in database management</a:t>
            </a:r>
            <a:endParaRPr/>
          </a:p>
          <a:p>
            <a:pPr indent="0" lvl="0" marL="45720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73" name="Google Shape;173;p29"/>
          <p:cNvPicPr preferRelativeResize="0"/>
          <p:nvPr/>
        </p:nvPicPr>
        <p:blipFill>
          <a:blip r:embed="rId3">
            <a:alphaModFix/>
          </a:blip>
          <a:stretch>
            <a:fillRect/>
          </a:stretch>
        </p:blipFill>
        <p:spPr>
          <a:xfrm>
            <a:off x="755425" y="1877144"/>
            <a:ext cx="3816575" cy="2050500"/>
          </a:xfrm>
          <a:prstGeom prst="rect">
            <a:avLst/>
          </a:prstGeom>
          <a:noFill/>
          <a:ln>
            <a:noFill/>
          </a:ln>
        </p:spPr>
      </p:pic>
      <p:pic>
        <p:nvPicPr>
          <p:cNvPr id="174" name="Google Shape;174;p29"/>
          <p:cNvPicPr preferRelativeResize="0"/>
          <p:nvPr/>
        </p:nvPicPr>
        <p:blipFill>
          <a:blip r:embed="rId4">
            <a:alphaModFix/>
          </a:blip>
          <a:stretch>
            <a:fillRect/>
          </a:stretch>
        </p:blipFill>
        <p:spPr>
          <a:xfrm>
            <a:off x="5141440" y="2051225"/>
            <a:ext cx="3343354" cy="1876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Compiled vs Interpreted Language</a:t>
            </a:r>
            <a:endParaRPr/>
          </a:p>
        </p:txBody>
      </p:sp>
      <p:pic>
        <p:nvPicPr>
          <p:cNvPr id="180" name="Google Shape;180;p30"/>
          <p:cNvPicPr preferRelativeResize="0"/>
          <p:nvPr/>
        </p:nvPicPr>
        <p:blipFill>
          <a:blip r:embed="rId3">
            <a:alphaModFix/>
          </a:blip>
          <a:stretch>
            <a:fillRect/>
          </a:stretch>
        </p:blipFill>
        <p:spPr>
          <a:xfrm>
            <a:off x="239950" y="1017725"/>
            <a:ext cx="8180223" cy="3820975"/>
          </a:xfrm>
          <a:prstGeom prst="rect">
            <a:avLst/>
          </a:prstGeom>
          <a:noFill/>
          <a:ln>
            <a:noFill/>
          </a:ln>
        </p:spPr>
      </p:pic>
      <p:pic>
        <p:nvPicPr>
          <p:cNvPr id="181" name="Google Shape;181;p30"/>
          <p:cNvPicPr preferRelativeResize="0"/>
          <p:nvPr/>
        </p:nvPicPr>
        <p:blipFill>
          <a:blip r:embed="rId4">
            <a:alphaModFix/>
          </a:blip>
          <a:stretch>
            <a:fillRect/>
          </a:stretch>
        </p:blipFill>
        <p:spPr>
          <a:xfrm>
            <a:off x="311691" y="2587779"/>
            <a:ext cx="680850" cy="680850"/>
          </a:xfrm>
          <a:prstGeom prst="rect">
            <a:avLst/>
          </a:prstGeom>
          <a:noFill/>
          <a:ln>
            <a:noFill/>
          </a:ln>
        </p:spPr>
      </p:pic>
      <p:pic>
        <p:nvPicPr>
          <p:cNvPr id="182" name="Google Shape;182;p30"/>
          <p:cNvPicPr preferRelativeResize="0"/>
          <p:nvPr/>
        </p:nvPicPr>
        <p:blipFill>
          <a:blip r:embed="rId5">
            <a:alphaModFix/>
          </a:blip>
          <a:stretch>
            <a:fillRect/>
          </a:stretch>
        </p:blipFill>
        <p:spPr>
          <a:xfrm>
            <a:off x="1561275" y="2571750"/>
            <a:ext cx="867000" cy="867000"/>
          </a:xfrm>
          <a:prstGeom prst="rect">
            <a:avLst/>
          </a:prstGeom>
          <a:noFill/>
          <a:ln>
            <a:noFill/>
          </a:ln>
        </p:spPr>
      </p:pic>
      <p:pic>
        <p:nvPicPr>
          <p:cNvPr id="183" name="Google Shape;183;p30"/>
          <p:cNvPicPr preferRelativeResize="0"/>
          <p:nvPr/>
        </p:nvPicPr>
        <p:blipFill>
          <a:blip r:embed="rId6">
            <a:alphaModFix/>
          </a:blip>
          <a:stretch>
            <a:fillRect/>
          </a:stretch>
        </p:blipFill>
        <p:spPr>
          <a:xfrm>
            <a:off x="2921611" y="2587775"/>
            <a:ext cx="1279515" cy="820075"/>
          </a:xfrm>
          <a:prstGeom prst="rect">
            <a:avLst/>
          </a:prstGeom>
          <a:noFill/>
          <a:ln>
            <a:noFill/>
          </a:ln>
        </p:spPr>
      </p:pic>
      <p:pic>
        <p:nvPicPr>
          <p:cNvPr id="184" name="Google Shape;184;p30"/>
          <p:cNvPicPr preferRelativeResize="0"/>
          <p:nvPr/>
        </p:nvPicPr>
        <p:blipFill>
          <a:blip r:embed="rId7">
            <a:alphaModFix/>
          </a:blip>
          <a:stretch>
            <a:fillRect/>
          </a:stretch>
        </p:blipFill>
        <p:spPr>
          <a:xfrm>
            <a:off x="242088" y="3357700"/>
            <a:ext cx="820074" cy="820074"/>
          </a:xfrm>
          <a:prstGeom prst="rect">
            <a:avLst/>
          </a:prstGeom>
          <a:noFill/>
          <a:ln>
            <a:noFill/>
          </a:ln>
        </p:spPr>
      </p:pic>
      <p:pic>
        <p:nvPicPr>
          <p:cNvPr id="185" name="Google Shape;185;p30"/>
          <p:cNvPicPr preferRelativeResize="0"/>
          <p:nvPr/>
        </p:nvPicPr>
        <p:blipFill>
          <a:blip r:embed="rId8">
            <a:alphaModFix/>
          </a:blip>
          <a:stretch>
            <a:fillRect/>
          </a:stretch>
        </p:blipFill>
        <p:spPr>
          <a:xfrm>
            <a:off x="4043713" y="1280150"/>
            <a:ext cx="572700" cy="572700"/>
          </a:xfrm>
          <a:prstGeom prst="rect">
            <a:avLst/>
          </a:prstGeom>
          <a:noFill/>
          <a:ln>
            <a:noFill/>
          </a:ln>
        </p:spPr>
      </p:pic>
      <p:pic>
        <p:nvPicPr>
          <p:cNvPr id="186" name="Google Shape;186;p30"/>
          <p:cNvPicPr preferRelativeResize="0"/>
          <p:nvPr/>
        </p:nvPicPr>
        <p:blipFill>
          <a:blip r:embed="rId9">
            <a:alphaModFix/>
          </a:blip>
          <a:stretch>
            <a:fillRect/>
          </a:stretch>
        </p:blipFill>
        <p:spPr>
          <a:xfrm>
            <a:off x="6004400" y="2929341"/>
            <a:ext cx="743750" cy="617100"/>
          </a:xfrm>
          <a:prstGeom prst="rect">
            <a:avLst/>
          </a:prstGeom>
          <a:noFill/>
          <a:ln>
            <a:noFill/>
          </a:ln>
        </p:spPr>
      </p:pic>
      <p:pic>
        <p:nvPicPr>
          <p:cNvPr id="187" name="Google Shape;187;p30"/>
          <p:cNvPicPr preferRelativeResize="0"/>
          <p:nvPr/>
        </p:nvPicPr>
        <p:blipFill>
          <a:blip r:embed="rId10">
            <a:alphaModFix/>
          </a:blip>
          <a:stretch>
            <a:fillRect/>
          </a:stretch>
        </p:blipFill>
        <p:spPr>
          <a:xfrm>
            <a:off x="5881148" y="123230"/>
            <a:ext cx="867000" cy="86412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Computing Devices</a:t>
            </a:r>
            <a:endParaRPr/>
          </a:p>
        </p:txBody>
      </p:sp>
      <p:pic>
        <p:nvPicPr>
          <p:cNvPr id="193" name="Google Shape;193;p31"/>
          <p:cNvPicPr preferRelativeResize="0"/>
          <p:nvPr/>
        </p:nvPicPr>
        <p:blipFill>
          <a:blip r:embed="rId3">
            <a:alphaModFix/>
          </a:blip>
          <a:stretch>
            <a:fillRect/>
          </a:stretch>
        </p:blipFill>
        <p:spPr>
          <a:xfrm>
            <a:off x="564751" y="1189200"/>
            <a:ext cx="1419700" cy="1346576"/>
          </a:xfrm>
          <a:prstGeom prst="rect">
            <a:avLst/>
          </a:prstGeom>
          <a:noFill/>
          <a:ln>
            <a:noFill/>
          </a:ln>
        </p:spPr>
      </p:pic>
      <p:pic>
        <p:nvPicPr>
          <p:cNvPr id="194" name="Google Shape;194;p31"/>
          <p:cNvPicPr preferRelativeResize="0"/>
          <p:nvPr/>
        </p:nvPicPr>
        <p:blipFill>
          <a:blip r:embed="rId4">
            <a:alphaModFix/>
          </a:blip>
          <a:stretch>
            <a:fillRect/>
          </a:stretch>
        </p:blipFill>
        <p:spPr>
          <a:xfrm>
            <a:off x="2210625" y="1017724"/>
            <a:ext cx="1653325" cy="1653325"/>
          </a:xfrm>
          <a:prstGeom prst="rect">
            <a:avLst/>
          </a:prstGeom>
          <a:noFill/>
          <a:ln>
            <a:noFill/>
          </a:ln>
        </p:spPr>
      </p:pic>
      <p:pic>
        <p:nvPicPr>
          <p:cNvPr id="195" name="Google Shape;195;p31"/>
          <p:cNvPicPr preferRelativeResize="0"/>
          <p:nvPr/>
        </p:nvPicPr>
        <p:blipFill>
          <a:blip r:embed="rId5">
            <a:alphaModFix/>
          </a:blip>
          <a:stretch>
            <a:fillRect/>
          </a:stretch>
        </p:blipFill>
        <p:spPr>
          <a:xfrm>
            <a:off x="4464998" y="1160625"/>
            <a:ext cx="1914851" cy="1510426"/>
          </a:xfrm>
          <a:prstGeom prst="rect">
            <a:avLst/>
          </a:prstGeom>
          <a:noFill/>
          <a:ln>
            <a:noFill/>
          </a:ln>
        </p:spPr>
      </p:pic>
      <p:pic>
        <p:nvPicPr>
          <p:cNvPr id="196" name="Google Shape;196;p31"/>
          <p:cNvPicPr preferRelativeResize="0"/>
          <p:nvPr/>
        </p:nvPicPr>
        <p:blipFill>
          <a:blip r:embed="rId6">
            <a:alphaModFix/>
          </a:blip>
          <a:stretch>
            <a:fillRect/>
          </a:stretch>
        </p:blipFill>
        <p:spPr>
          <a:xfrm>
            <a:off x="564750" y="2671049"/>
            <a:ext cx="3251475" cy="2167650"/>
          </a:xfrm>
          <a:prstGeom prst="rect">
            <a:avLst/>
          </a:prstGeom>
          <a:noFill/>
          <a:ln>
            <a:noFill/>
          </a:ln>
        </p:spPr>
      </p:pic>
      <p:pic>
        <p:nvPicPr>
          <p:cNvPr id="197" name="Google Shape;197;p31"/>
          <p:cNvPicPr preferRelativeResize="0"/>
          <p:nvPr/>
        </p:nvPicPr>
        <p:blipFill>
          <a:blip r:embed="rId7">
            <a:alphaModFix/>
          </a:blip>
          <a:stretch>
            <a:fillRect/>
          </a:stretch>
        </p:blipFill>
        <p:spPr>
          <a:xfrm>
            <a:off x="4369900" y="2933699"/>
            <a:ext cx="2514600" cy="1905000"/>
          </a:xfrm>
          <a:prstGeom prst="rect">
            <a:avLst/>
          </a:prstGeom>
          <a:noFill/>
          <a:ln>
            <a:noFill/>
          </a:ln>
        </p:spPr>
      </p:pic>
      <p:pic>
        <p:nvPicPr>
          <p:cNvPr id="198" name="Google Shape;198;p31"/>
          <p:cNvPicPr preferRelativeResize="0"/>
          <p:nvPr/>
        </p:nvPicPr>
        <p:blipFill>
          <a:blip r:embed="rId8">
            <a:alphaModFix/>
          </a:blip>
          <a:stretch>
            <a:fillRect/>
          </a:stretch>
        </p:blipFill>
        <p:spPr>
          <a:xfrm>
            <a:off x="7109850" y="2811650"/>
            <a:ext cx="1954701" cy="1954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About me</a:t>
            </a:r>
            <a:endParaRPr/>
          </a:p>
        </p:txBody>
      </p:sp>
      <p:sp>
        <p:nvSpPr>
          <p:cNvPr id="62" name="Google Shape;62;p14"/>
          <p:cNvSpPr txBox="1"/>
          <p:nvPr>
            <p:ph idx="1" type="body"/>
          </p:nvPr>
        </p:nvSpPr>
        <p:spPr>
          <a:xfrm>
            <a:off x="377650" y="11656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Computer Science major at the University of Maryland</a:t>
            </a:r>
            <a:endParaRPr/>
          </a:p>
          <a:p>
            <a:pPr indent="-342900" lvl="0" marL="457200" rtl="0" algn="l">
              <a:spcBef>
                <a:spcPts val="0"/>
              </a:spcBef>
              <a:spcAft>
                <a:spcPts val="0"/>
              </a:spcAft>
              <a:buSzPts val="1800"/>
              <a:buChar char="●"/>
            </a:pPr>
            <a:r>
              <a:rPr lang="en"/>
              <a:t>Studying Systems Programming, Machine Learning, Comp Finance.</a:t>
            </a:r>
            <a:endParaRPr/>
          </a:p>
          <a:p>
            <a:pPr indent="-342900" lvl="0" marL="457200" rtl="0" algn="l">
              <a:spcBef>
                <a:spcPts val="0"/>
              </a:spcBef>
              <a:spcAft>
                <a:spcPts val="0"/>
              </a:spcAft>
              <a:buSzPts val="1800"/>
              <a:buChar char="●"/>
            </a:pPr>
            <a:r>
              <a:rPr lang="en"/>
              <a:t>Previous Software </a:t>
            </a:r>
            <a:r>
              <a:rPr lang="en"/>
              <a:t>Development</a:t>
            </a:r>
            <a:r>
              <a:rPr lang="en"/>
              <a:t> </a:t>
            </a:r>
            <a:r>
              <a:rPr lang="en"/>
              <a:t>Internships</a:t>
            </a:r>
            <a:r>
              <a:rPr lang="en"/>
              <a:t> at Leidos</a:t>
            </a:r>
            <a:endParaRPr/>
          </a:p>
          <a:p>
            <a:pPr indent="-342900" lvl="0" marL="457200" rtl="0" algn="l">
              <a:spcBef>
                <a:spcPts val="0"/>
              </a:spcBef>
              <a:spcAft>
                <a:spcPts val="0"/>
              </a:spcAft>
              <a:buSzPts val="1800"/>
              <a:buChar char="●"/>
            </a:pPr>
            <a:r>
              <a:rPr lang="en"/>
              <a:t>From Troop 440, Eagle Scout</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63" name="Google Shape;63;p14"/>
          <p:cNvPicPr preferRelativeResize="0"/>
          <p:nvPr/>
        </p:nvPicPr>
        <p:blipFill>
          <a:blip r:embed="rId3">
            <a:alphaModFix/>
          </a:blip>
          <a:stretch>
            <a:fillRect/>
          </a:stretch>
        </p:blipFill>
        <p:spPr>
          <a:xfrm>
            <a:off x="5481525" y="2202475"/>
            <a:ext cx="2705075" cy="2705075"/>
          </a:xfrm>
          <a:prstGeom prst="rect">
            <a:avLst/>
          </a:prstGeom>
          <a:noFill/>
          <a:ln>
            <a:noFill/>
          </a:ln>
        </p:spPr>
      </p:pic>
      <p:pic>
        <p:nvPicPr>
          <p:cNvPr id="64" name="Google Shape;64;p14"/>
          <p:cNvPicPr preferRelativeResize="0"/>
          <p:nvPr/>
        </p:nvPicPr>
        <p:blipFill>
          <a:blip r:embed="rId4">
            <a:alphaModFix/>
          </a:blip>
          <a:stretch>
            <a:fillRect/>
          </a:stretch>
        </p:blipFill>
        <p:spPr>
          <a:xfrm>
            <a:off x="311701" y="2691151"/>
            <a:ext cx="4330199" cy="19515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Parts of a program</a:t>
            </a:r>
            <a:endParaRPr/>
          </a:p>
        </p:txBody>
      </p:sp>
      <p:sp>
        <p:nvSpPr>
          <p:cNvPr id="204" name="Google Shape;204;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Create problem and idealized solution before hand: (like I need to create a tax software to calculate how much taxes to pay)</a:t>
            </a:r>
            <a:endParaRPr/>
          </a:p>
          <a:p>
            <a:pPr indent="-342900" lvl="0" marL="457200" rtl="0" algn="l">
              <a:spcBef>
                <a:spcPts val="0"/>
              </a:spcBef>
              <a:spcAft>
                <a:spcPts val="0"/>
              </a:spcAft>
              <a:buSzPts val="1800"/>
              <a:buChar char="●"/>
            </a:pPr>
            <a:r>
              <a:rPr lang="en"/>
              <a:t>Think of specific tasks and </a:t>
            </a:r>
            <a:r>
              <a:rPr lang="en"/>
              <a:t>algorithms</a:t>
            </a:r>
            <a:endParaRPr/>
          </a:p>
          <a:p>
            <a:pPr indent="-342900" lvl="0" marL="457200" rtl="0" algn="l">
              <a:spcBef>
                <a:spcPts val="0"/>
              </a:spcBef>
              <a:spcAft>
                <a:spcPts val="0"/>
              </a:spcAft>
              <a:buSzPts val="1800"/>
              <a:buChar char="●"/>
            </a:pPr>
            <a:r>
              <a:rPr lang="en"/>
              <a:t>Write down what the program will do</a:t>
            </a:r>
            <a:endParaRPr/>
          </a:p>
          <a:p>
            <a:pPr indent="-342900" lvl="0" marL="457200" rtl="0" algn="l">
              <a:spcBef>
                <a:spcPts val="0"/>
              </a:spcBef>
              <a:spcAft>
                <a:spcPts val="0"/>
              </a:spcAft>
              <a:buSzPts val="1800"/>
              <a:buChar char="●"/>
            </a:pPr>
            <a:r>
              <a:rPr lang="en"/>
              <a:t>Pseudocode</a:t>
            </a:r>
            <a:endParaRPr/>
          </a:p>
          <a:p>
            <a:pPr indent="-342900" lvl="0" marL="457200" rtl="0" algn="l">
              <a:spcBef>
                <a:spcPts val="0"/>
              </a:spcBef>
              <a:spcAft>
                <a:spcPts val="0"/>
              </a:spcAft>
              <a:buSzPts val="1800"/>
              <a:buChar char="●"/>
            </a:pPr>
            <a:r>
              <a:rPr lang="en"/>
              <a:t>Diagrams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33"/>
          <p:cNvPicPr preferRelativeResize="0"/>
          <p:nvPr/>
        </p:nvPicPr>
        <p:blipFill>
          <a:blip r:embed="rId3">
            <a:alphaModFix/>
          </a:blip>
          <a:stretch>
            <a:fillRect/>
          </a:stretch>
        </p:blipFill>
        <p:spPr>
          <a:xfrm>
            <a:off x="1684500" y="152400"/>
            <a:ext cx="5376333" cy="483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Parts of a program: program statement</a:t>
            </a:r>
            <a:endParaRPr/>
          </a:p>
        </p:txBody>
      </p:sp>
      <p:sp>
        <p:nvSpPr>
          <p:cNvPr id="215" name="Google Shape;215;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100" u="sng">
                <a:solidFill>
                  <a:schemeClr val="hlink"/>
                </a:solidFill>
                <a:hlinkClick r:id="rId3"/>
              </a:rPr>
              <a:t>Essential Elements of a Program - In Easy Steps</a:t>
            </a:r>
            <a:endParaRPr/>
          </a:p>
          <a:p>
            <a:pPr indent="0" lvl="0" marL="0" rtl="0" algn="l">
              <a:spcBef>
                <a:spcPts val="1200"/>
              </a:spcBef>
              <a:spcAft>
                <a:spcPts val="1200"/>
              </a:spcAft>
              <a:buNone/>
            </a:pPr>
            <a:r>
              <a:t/>
            </a:r>
            <a:endParaRPr/>
          </a:p>
        </p:txBody>
      </p:sp>
      <p:pic>
        <p:nvPicPr>
          <p:cNvPr id="216" name="Google Shape;216;p34"/>
          <p:cNvPicPr preferRelativeResize="0"/>
          <p:nvPr/>
        </p:nvPicPr>
        <p:blipFill>
          <a:blip r:embed="rId4">
            <a:alphaModFix/>
          </a:blip>
          <a:stretch>
            <a:fillRect/>
          </a:stretch>
        </p:blipFill>
        <p:spPr>
          <a:xfrm>
            <a:off x="2747963" y="1585913"/>
            <a:ext cx="3648075" cy="1971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Parts of a program: variables</a:t>
            </a:r>
            <a:endParaRPr/>
          </a:p>
        </p:txBody>
      </p:sp>
      <p:pic>
        <p:nvPicPr>
          <p:cNvPr id="222" name="Google Shape;222;p35"/>
          <p:cNvPicPr preferRelativeResize="0"/>
          <p:nvPr/>
        </p:nvPicPr>
        <p:blipFill>
          <a:blip r:embed="rId3">
            <a:alphaModFix/>
          </a:blip>
          <a:stretch>
            <a:fillRect/>
          </a:stretch>
        </p:blipFill>
        <p:spPr>
          <a:xfrm>
            <a:off x="252475" y="1939974"/>
            <a:ext cx="8422050" cy="2628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Parts of a program: functions</a:t>
            </a:r>
            <a:endParaRPr/>
          </a:p>
        </p:txBody>
      </p:sp>
      <p:pic>
        <p:nvPicPr>
          <p:cNvPr id="228" name="Google Shape;228;p36"/>
          <p:cNvPicPr preferRelativeResize="0"/>
          <p:nvPr/>
        </p:nvPicPr>
        <p:blipFill>
          <a:blip r:embed="rId3">
            <a:alphaModFix/>
          </a:blip>
          <a:stretch>
            <a:fillRect/>
          </a:stretch>
        </p:blipFill>
        <p:spPr>
          <a:xfrm>
            <a:off x="1800825" y="1017725"/>
            <a:ext cx="4733574" cy="38209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Parts of a program: operators</a:t>
            </a:r>
            <a:endParaRPr/>
          </a:p>
        </p:txBody>
      </p:sp>
      <p:pic>
        <p:nvPicPr>
          <p:cNvPr id="234" name="Google Shape;234;p37"/>
          <p:cNvPicPr preferRelativeResize="0"/>
          <p:nvPr/>
        </p:nvPicPr>
        <p:blipFill>
          <a:blip r:embed="rId3">
            <a:alphaModFix/>
          </a:blip>
          <a:stretch>
            <a:fillRect/>
          </a:stretch>
        </p:blipFill>
        <p:spPr>
          <a:xfrm>
            <a:off x="820125" y="1170125"/>
            <a:ext cx="7315200" cy="3657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Parts of a program: conditionals</a:t>
            </a:r>
            <a:endParaRPr/>
          </a:p>
        </p:txBody>
      </p:sp>
      <p:pic>
        <p:nvPicPr>
          <p:cNvPr id="240" name="Google Shape;240;p38"/>
          <p:cNvPicPr preferRelativeResize="0"/>
          <p:nvPr/>
        </p:nvPicPr>
        <p:blipFill>
          <a:blip r:embed="rId3">
            <a:alphaModFix/>
          </a:blip>
          <a:stretch>
            <a:fillRect/>
          </a:stretch>
        </p:blipFill>
        <p:spPr>
          <a:xfrm>
            <a:off x="2024688" y="1138825"/>
            <a:ext cx="5094634" cy="3820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Parts of a program: loops</a:t>
            </a:r>
            <a:endParaRPr/>
          </a:p>
        </p:txBody>
      </p:sp>
      <p:pic>
        <p:nvPicPr>
          <p:cNvPr id="246" name="Google Shape;246;p39"/>
          <p:cNvPicPr preferRelativeResize="0"/>
          <p:nvPr/>
        </p:nvPicPr>
        <p:blipFill>
          <a:blip r:embed="rId3">
            <a:alphaModFix/>
          </a:blip>
          <a:stretch>
            <a:fillRect/>
          </a:stretch>
        </p:blipFill>
        <p:spPr>
          <a:xfrm>
            <a:off x="2027938" y="1184650"/>
            <a:ext cx="5088125" cy="31596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0"/>
          <p:cNvSpPr txBox="1"/>
          <p:nvPr>
            <p:ph type="title"/>
          </p:nvPr>
        </p:nvSpPr>
        <p:spPr>
          <a:xfrm>
            <a:off x="311700" y="36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Parts of a program: Data Structures</a:t>
            </a:r>
            <a:endParaRPr/>
          </a:p>
        </p:txBody>
      </p:sp>
      <p:pic>
        <p:nvPicPr>
          <p:cNvPr id="252" name="Google Shape;252;p40"/>
          <p:cNvPicPr preferRelativeResize="0"/>
          <p:nvPr/>
        </p:nvPicPr>
        <p:blipFill>
          <a:blip r:embed="rId3">
            <a:alphaModFix/>
          </a:blip>
          <a:stretch>
            <a:fillRect/>
          </a:stretch>
        </p:blipFill>
        <p:spPr>
          <a:xfrm>
            <a:off x="378600" y="609175"/>
            <a:ext cx="6286500" cy="3305175"/>
          </a:xfrm>
          <a:prstGeom prst="rect">
            <a:avLst/>
          </a:prstGeom>
          <a:noFill/>
          <a:ln>
            <a:noFill/>
          </a:ln>
        </p:spPr>
      </p:pic>
      <p:pic>
        <p:nvPicPr>
          <p:cNvPr id="253" name="Google Shape;253;p40"/>
          <p:cNvPicPr preferRelativeResize="0"/>
          <p:nvPr/>
        </p:nvPicPr>
        <p:blipFill>
          <a:blip r:embed="rId4">
            <a:alphaModFix/>
          </a:blip>
          <a:stretch>
            <a:fillRect/>
          </a:stretch>
        </p:blipFill>
        <p:spPr>
          <a:xfrm>
            <a:off x="5120575" y="3319575"/>
            <a:ext cx="3905900" cy="1566275"/>
          </a:xfrm>
          <a:prstGeom prst="rect">
            <a:avLst/>
          </a:prstGeom>
          <a:noFill/>
          <a:ln>
            <a:noFill/>
          </a:ln>
        </p:spPr>
      </p:pic>
      <p:pic>
        <p:nvPicPr>
          <p:cNvPr id="254" name="Google Shape;254;p40"/>
          <p:cNvPicPr preferRelativeResize="0"/>
          <p:nvPr/>
        </p:nvPicPr>
        <p:blipFill>
          <a:blip r:embed="rId5">
            <a:alphaModFix/>
          </a:blip>
          <a:stretch>
            <a:fillRect/>
          </a:stretch>
        </p:blipFill>
        <p:spPr>
          <a:xfrm>
            <a:off x="5987525" y="335625"/>
            <a:ext cx="2881250" cy="21540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41"/>
          <p:cNvPicPr preferRelativeResize="0"/>
          <p:nvPr/>
        </p:nvPicPr>
        <p:blipFill>
          <a:blip r:embed="rId3">
            <a:alphaModFix/>
          </a:blip>
          <a:stretch>
            <a:fillRect/>
          </a:stretch>
        </p:blipFill>
        <p:spPr>
          <a:xfrm>
            <a:off x="826300" y="0"/>
            <a:ext cx="6695801" cy="50218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Programming Merit Badge Requirements and Class Overview</a:t>
            </a:r>
            <a:endParaRPr/>
          </a:p>
        </p:txBody>
      </p:sp>
      <p:sp>
        <p:nvSpPr>
          <p:cNvPr id="70" name="Google Shape;70;p15"/>
          <p:cNvSpPr txBox="1"/>
          <p:nvPr>
            <p:ph idx="1" type="body"/>
          </p:nvPr>
        </p:nvSpPr>
        <p:spPr>
          <a:xfrm>
            <a:off x="311700" y="1319400"/>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Safety during programming</a:t>
            </a:r>
            <a:endParaRPr/>
          </a:p>
          <a:p>
            <a:pPr indent="-342900" lvl="0" marL="457200" rtl="0" algn="l">
              <a:spcBef>
                <a:spcPts val="0"/>
              </a:spcBef>
              <a:spcAft>
                <a:spcPts val="0"/>
              </a:spcAft>
              <a:buSzPts val="1800"/>
              <a:buChar char="●"/>
            </a:pPr>
            <a:r>
              <a:rPr lang="en"/>
              <a:t>History of programming</a:t>
            </a:r>
            <a:endParaRPr/>
          </a:p>
          <a:p>
            <a:pPr indent="-342900" lvl="0" marL="457200" rtl="0" algn="l">
              <a:spcBef>
                <a:spcPts val="0"/>
              </a:spcBef>
              <a:spcAft>
                <a:spcPts val="0"/>
              </a:spcAft>
              <a:buSzPts val="1800"/>
              <a:buChar char="●"/>
            </a:pPr>
            <a:r>
              <a:rPr lang="en"/>
              <a:t>Early stage program design, conceptualization to pseudocode</a:t>
            </a:r>
            <a:endParaRPr/>
          </a:p>
          <a:p>
            <a:pPr indent="-342900" lvl="0" marL="457200" rtl="0" algn="l">
              <a:spcBef>
                <a:spcPts val="0"/>
              </a:spcBef>
              <a:spcAft>
                <a:spcPts val="0"/>
              </a:spcAft>
              <a:buSzPts val="1800"/>
              <a:buChar char="●"/>
            </a:pPr>
            <a:r>
              <a:rPr lang="en"/>
              <a:t>Overview of parts of program languages</a:t>
            </a:r>
            <a:endParaRPr/>
          </a:p>
          <a:p>
            <a:pPr indent="-342900" lvl="0" marL="457200" rtl="0" algn="l">
              <a:spcBef>
                <a:spcPts val="0"/>
              </a:spcBef>
              <a:spcAft>
                <a:spcPts val="0"/>
              </a:spcAft>
              <a:buSzPts val="1800"/>
              <a:buChar char="●"/>
            </a:pPr>
            <a:r>
              <a:rPr lang="en"/>
              <a:t>Intellectual property, software licensing</a:t>
            </a:r>
            <a:endParaRPr/>
          </a:p>
          <a:p>
            <a:pPr indent="-342900" lvl="0" marL="457200" rtl="0" algn="l">
              <a:spcBef>
                <a:spcPts val="0"/>
              </a:spcBef>
              <a:spcAft>
                <a:spcPts val="0"/>
              </a:spcAft>
              <a:buSzPts val="1800"/>
              <a:buChar char="●"/>
            </a:pPr>
            <a:r>
              <a:rPr lang="en"/>
              <a:t>Careers in programming</a:t>
            </a:r>
            <a:endParaRPr/>
          </a:p>
          <a:p>
            <a:pPr indent="-342900" lvl="0" marL="457200" rtl="0" algn="l">
              <a:spcBef>
                <a:spcPts val="0"/>
              </a:spcBef>
              <a:spcAft>
                <a:spcPts val="0"/>
              </a:spcAft>
              <a:buSzPts val="1800"/>
              <a:buChar char="●"/>
            </a:pPr>
            <a:r>
              <a:rPr lang="en"/>
              <a:t>Hands on demo with Javascript </a:t>
            </a:r>
            <a:endParaRPr/>
          </a:p>
          <a:p>
            <a:pPr indent="-342900" lvl="0" marL="457200" rtl="0" algn="l">
              <a:spcBef>
                <a:spcPts val="0"/>
              </a:spcBef>
              <a:spcAft>
                <a:spcPts val="0"/>
              </a:spcAft>
              <a:buSzPts val="1800"/>
              <a:buChar char="●"/>
            </a:pPr>
            <a:r>
              <a:rPr lang="en"/>
              <a:t>Review your projects</a:t>
            </a:r>
            <a:endParaRPr/>
          </a:p>
          <a:p>
            <a:pPr indent="0" lvl="0" marL="0" rtl="0" algn="l">
              <a:spcBef>
                <a:spcPts val="1200"/>
              </a:spcBef>
              <a:spcAft>
                <a:spcPts val="12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42"/>
          <p:cNvPicPr preferRelativeResize="0"/>
          <p:nvPr/>
        </p:nvPicPr>
        <p:blipFill>
          <a:blip r:embed="rId3">
            <a:alphaModFix/>
          </a:blip>
          <a:stretch>
            <a:fillRect/>
          </a:stretch>
        </p:blipFill>
        <p:spPr>
          <a:xfrm>
            <a:off x="939800" y="0"/>
            <a:ext cx="6858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Programming Industry</a:t>
            </a:r>
            <a:endParaRPr/>
          </a:p>
        </p:txBody>
      </p:sp>
      <p:pic>
        <p:nvPicPr>
          <p:cNvPr id="270" name="Google Shape;270;p43"/>
          <p:cNvPicPr preferRelativeResize="0"/>
          <p:nvPr/>
        </p:nvPicPr>
        <p:blipFill>
          <a:blip r:embed="rId3">
            <a:alphaModFix/>
          </a:blip>
          <a:stretch>
            <a:fillRect/>
          </a:stretch>
        </p:blipFill>
        <p:spPr>
          <a:xfrm>
            <a:off x="5472600" y="709400"/>
            <a:ext cx="2393782" cy="3820975"/>
          </a:xfrm>
          <a:prstGeom prst="rect">
            <a:avLst/>
          </a:prstGeom>
          <a:noFill/>
          <a:ln>
            <a:noFill/>
          </a:ln>
        </p:spPr>
      </p:pic>
      <p:sp>
        <p:nvSpPr>
          <p:cNvPr id="271" name="Google Shape;271;p43"/>
          <p:cNvSpPr txBox="1"/>
          <p:nvPr/>
        </p:nvSpPr>
        <p:spPr>
          <a:xfrm>
            <a:off x="275475" y="1370900"/>
            <a:ext cx="4642800" cy="33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72" name="Google Shape;272;p43"/>
          <p:cNvPicPr preferRelativeResize="0"/>
          <p:nvPr/>
        </p:nvPicPr>
        <p:blipFill>
          <a:blip r:embed="rId4">
            <a:alphaModFix/>
          </a:blip>
          <a:stretch>
            <a:fillRect/>
          </a:stretch>
        </p:blipFill>
        <p:spPr>
          <a:xfrm>
            <a:off x="1326475" y="1017725"/>
            <a:ext cx="3510599" cy="38763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Web Development</a:t>
            </a:r>
            <a:endParaRPr/>
          </a:p>
        </p:txBody>
      </p:sp>
      <p:pic>
        <p:nvPicPr>
          <p:cNvPr id="278" name="Google Shape;278;p44"/>
          <p:cNvPicPr preferRelativeResize="0"/>
          <p:nvPr/>
        </p:nvPicPr>
        <p:blipFill>
          <a:blip r:embed="rId3">
            <a:alphaModFix/>
          </a:blip>
          <a:stretch>
            <a:fillRect/>
          </a:stretch>
        </p:blipFill>
        <p:spPr>
          <a:xfrm>
            <a:off x="597425" y="1017725"/>
            <a:ext cx="7286299" cy="38209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Machine Learning and Data Science</a:t>
            </a:r>
            <a:endParaRPr/>
          </a:p>
        </p:txBody>
      </p:sp>
      <p:pic>
        <p:nvPicPr>
          <p:cNvPr id="284" name="Google Shape;284;p45"/>
          <p:cNvPicPr preferRelativeResize="0"/>
          <p:nvPr/>
        </p:nvPicPr>
        <p:blipFill>
          <a:blip r:embed="rId3">
            <a:alphaModFix/>
          </a:blip>
          <a:stretch>
            <a:fillRect/>
          </a:stretch>
        </p:blipFill>
        <p:spPr>
          <a:xfrm>
            <a:off x="1531275" y="1089850"/>
            <a:ext cx="7245701" cy="3820975"/>
          </a:xfrm>
          <a:prstGeom prst="rect">
            <a:avLst/>
          </a:prstGeom>
          <a:noFill/>
          <a:ln>
            <a:noFill/>
          </a:ln>
        </p:spPr>
      </p:pic>
      <p:pic>
        <p:nvPicPr>
          <p:cNvPr id="285" name="Google Shape;285;p45"/>
          <p:cNvPicPr preferRelativeResize="0"/>
          <p:nvPr/>
        </p:nvPicPr>
        <p:blipFill>
          <a:blip r:embed="rId4">
            <a:alphaModFix/>
          </a:blip>
          <a:stretch>
            <a:fillRect/>
          </a:stretch>
        </p:blipFill>
        <p:spPr>
          <a:xfrm>
            <a:off x="474878" y="1875000"/>
            <a:ext cx="1520275" cy="16699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Systems Engineering</a:t>
            </a:r>
            <a:endParaRPr/>
          </a:p>
        </p:txBody>
      </p:sp>
      <p:pic>
        <p:nvPicPr>
          <p:cNvPr id="291" name="Google Shape;291;p46"/>
          <p:cNvPicPr preferRelativeResize="0"/>
          <p:nvPr/>
        </p:nvPicPr>
        <p:blipFill>
          <a:blip r:embed="rId3">
            <a:alphaModFix/>
          </a:blip>
          <a:stretch>
            <a:fillRect/>
          </a:stretch>
        </p:blipFill>
        <p:spPr>
          <a:xfrm>
            <a:off x="152400" y="1170125"/>
            <a:ext cx="3224451" cy="3820974"/>
          </a:xfrm>
          <a:prstGeom prst="rect">
            <a:avLst/>
          </a:prstGeom>
          <a:noFill/>
          <a:ln>
            <a:noFill/>
          </a:ln>
        </p:spPr>
      </p:pic>
      <p:pic>
        <p:nvPicPr>
          <p:cNvPr id="292" name="Google Shape;292;p46"/>
          <p:cNvPicPr preferRelativeResize="0"/>
          <p:nvPr/>
        </p:nvPicPr>
        <p:blipFill>
          <a:blip r:embed="rId4">
            <a:alphaModFix/>
          </a:blip>
          <a:stretch>
            <a:fillRect/>
          </a:stretch>
        </p:blipFill>
        <p:spPr>
          <a:xfrm>
            <a:off x="3311300" y="1297875"/>
            <a:ext cx="2748074" cy="3035949"/>
          </a:xfrm>
          <a:prstGeom prst="rect">
            <a:avLst/>
          </a:prstGeom>
          <a:noFill/>
          <a:ln>
            <a:noFill/>
          </a:ln>
        </p:spPr>
      </p:pic>
      <p:pic>
        <p:nvPicPr>
          <p:cNvPr id="293" name="Google Shape;293;p46"/>
          <p:cNvPicPr preferRelativeResize="0"/>
          <p:nvPr/>
        </p:nvPicPr>
        <p:blipFill>
          <a:blip r:embed="rId5">
            <a:alphaModFix/>
          </a:blip>
          <a:stretch>
            <a:fillRect/>
          </a:stretch>
        </p:blipFill>
        <p:spPr>
          <a:xfrm>
            <a:off x="6136725" y="259000"/>
            <a:ext cx="2883651" cy="2059401"/>
          </a:xfrm>
          <a:prstGeom prst="rect">
            <a:avLst/>
          </a:prstGeom>
          <a:noFill/>
          <a:ln>
            <a:noFill/>
          </a:ln>
        </p:spPr>
      </p:pic>
      <p:pic>
        <p:nvPicPr>
          <p:cNvPr id="294" name="Google Shape;294;p46"/>
          <p:cNvPicPr preferRelativeResize="0"/>
          <p:nvPr/>
        </p:nvPicPr>
        <p:blipFill>
          <a:blip r:embed="rId6">
            <a:alphaModFix/>
          </a:blip>
          <a:stretch>
            <a:fillRect/>
          </a:stretch>
        </p:blipFill>
        <p:spPr>
          <a:xfrm>
            <a:off x="6211774" y="2470801"/>
            <a:ext cx="2143125" cy="21431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Intellectual Property</a:t>
            </a:r>
            <a:endParaRPr/>
          </a:p>
        </p:txBody>
      </p:sp>
      <p:pic>
        <p:nvPicPr>
          <p:cNvPr id="300" name="Google Shape;300;p47"/>
          <p:cNvPicPr preferRelativeResize="0"/>
          <p:nvPr/>
        </p:nvPicPr>
        <p:blipFill>
          <a:blip r:embed="rId3">
            <a:alphaModFix/>
          </a:blip>
          <a:stretch>
            <a:fillRect/>
          </a:stretch>
        </p:blipFill>
        <p:spPr>
          <a:xfrm>
            <a:off x="1688025" y="1128400"/>
            <a:ext cx="5767938" cy="38209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Licensing</a:t>
            </a:r>
            <a:endParaRPr/>
          </a:p>
        </p:txBody>
      </p:sp>
      <p:pic>
        <p:nvPicPr>
          <p:cNvPr id="306" name="Google Shape;306;p48"/>
          <p:cNvPicPr preferRelativeResize="0"/>
          <p:nvPr/>
        </p:nvPicPr>
        <p:blipFill>
          <a:blip r:embed="rId3">
            <a:alphaModFix/>
          </a:blip>
          <a:stretch>
            <a:fillRect/>
          </a:stretch>
        </p:blipFill>
        <p:spPr>
          <a:xfrm>
            <a:off x="2293863" y="1017725"/>
            <a:ext cx="4556263" cy="38209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Software Licensing</a:t>
            </a:r>
            <a:endParaRPr/>
          </a:p>
        </p:txBody>
      </p:sp>
      <p:pic>
        <p:nvPicPr>
          <p:cNvPr id="312" name="Google Shape;312;p49"/>
          <p:cNvPicPr preferRelativeResize="0"/>
          <p:nvPr/>
        </p:nvPicPr>
        <p:blipFill>
          <a:blip r:embed="rId3">
            <a:alphaModFix/>
          </a:blip>
          <a:stretch>
            <a:fillRect/>
          </a:stretch>
        </p:blipFill>
        <p:spPr>
          <a:xfrm>
            <a:off x="1619250" y="938238"/>
            <a:ext cx="5905500" cy="41433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Opensource</a:t>
            </a:r>
            <a:endParaRPr/>
          </a:p>
        </p:txBody>
      </p:sp>
      <p:pic>
        <p:nvPicPr>
          <p:cNvPr id="318" name="Google Shape;318;p50"/>
          <p:cNvPicPr preferRelativeResize="0"/>
          <p:nvPr/>
        </p:nvPicPr>
        <p:blipFill>
          <a:blip r:embed="rId3">
            <a:alphaModFix/>
          </a:blip>
          <a:stretch>
            <a:fillRect/>
          </a:stretch>
        </p:blipFill>
        <p:spPr>
          <a:xfrm>
            <a:off x="213875" y="1219047"/>
            <a:ext cx="4056399" cy="2018075"/>
          </a:xfrm>
          <a:prstGeom prst="rect">
            <a:avLst/>
          </a:prstGeom>
          <a:noFill/>
          <a:ln>
            <a:noFill/>
          </a:ln>
        </p:spPr>
      </p:pic>
      <p:pic>
        <p:nvPicPr>
          <p:cNvPr id="319" name="Google Shape;319;p50"/>
          <p:cNvPicPr preferRelativeResize="0"/>
          <p:nvPr/>
        </p:nvPicPr>
        <p:blipFill>
          <a:blip r:embed="rId4">
            <a:alphaModFix/>
          </a:blip>
          <a:stretch>
            <a:fillRect/>
          </a:stretch>
        </p:blipFill>
        <p:spPr>
          <a:xfrm>
            <a:off x="4662626" y="1219050"/>
            <a:ext cx="3602450" cy="26946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Careers</a:t>
            </a:r>
            <a:endParaRPr/>
          </a:p>
        </p:txBody>
      </p:sp>
      <p:pic>
        <p:nvPicPr>
          <p:cNvPr id="325" name="Google Shape;325;p51"/>
          <p:cNvPicPr preferRelativeResize="0"/>
          <p:nvPr/>
        </p:nvPicPr>
        <p:blipFill>
          <a:blip r:embed="rId3">
            <a:alphaModFix/>
          </a:blip>
          <a:stretch>
            <a:fillRect/>
          </a:stretch>
        </p:blipFill>
        <p:spPr>
          <a:xfrm>
            <a:off x="1582375" y="856425"/>
            <a:ext cx="5910390" cy="3820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Safety</a:t>
            </a:r>
            <a:endParaRPr/>
          </a:p>
        </p:txBody>
      </p:sp>
      <p:pic>
        <p:nvPicPr>
          <p:cNvPr id="76" name="Google Shape;76;p16"/>
          <p:cNvPicPr preferRelativeResize="0"/>
          <p:nvPr/>
        </p:nvPicPr>
        <p:blipFill>
          <a:blip r:embed="rId3">
            <a:alphaModFix/>
          </a:blip>
          <a:stretch>
            <a:fillRect/>
          </a:stretch>
        </p:blipFill>
        <p:spPr>
          <a:xfrm>
            <a:off x="2325250" y="1017725"/>
            <a:ext cx="5035175" cy="35762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Weight Converter 5A </a:t>
            </a:r>
            <a:r>
              <a:rPr lang="en"/>
              <a:t>example:</a:t>
            </a:r>
            <a:endParaRPr/>
          </a:p>
        </p:txBody>
      </p:sp>
      <p:sp>
        <p:nvSpPr>
          <p:cNvPr id="331" name="Google Shape;331;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https://files.doggett.tech/Programming%20Merit%20Badge/Weight-Converter.html</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Safety</a:t>
            </a:r>
            <a:endParaRPr/>
          </a:p>
        </p:txBody>
      </p:sp>
      <p:pic>
        <p:nvPicPr>
          <p:cNvPr id="82" name="Google Shape;82;p17"/>
          <p:cNvPicPr preferRelativeResize="0"/>
          <p:nvPr/>
        </p:nvPicPr>
        <p:blipFill>
          <a:blip r:embed="rId3">
            <a:alphaModFix/>
          </a:blip>
          <a:stretch>
            <a:fillRect/>
          </a:stretch>
        </p:blipFill>
        <p:spPr>
          <a:xfrm>
            <a:off x="5065977" y="984924"/>
            <a:ext cx="3259827" cy="2444874"/>
          </a:xfrm>
          <a:prstGeom prst="rect">
            <a:avLst/>
          </a:prstGeom>
          <a:noFill/>
          <a:ln>
            <a:noFill/>
          </a:ln>
        </p:spPr>
      </p:pic>
      <p:pic>
        <p:nvPicPr>
          <p:cNvPr id="83" name="Google Shape;83;p17"/>
          <p:cNvPicPr preferRelativeResize="0"/>
          <p:nvPr/>
        </p:nvPicPr>
        <p:blipFill>
          <a:blip r:embed="rId4">
            <a:alphaModFix/>
          </a:blip>
          <a:stretch>
            <a:fillRect/>
          </a:stretch>
        </p:blipFill>
        <p:spPr>
          <a:xfrm>
            <a:off x="364800" y="1238225"/>
            <a:ext cx="4383225" cy="2191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History of programming and computers - ENIAC</a:t>
            </a:r>
            <a:endParaRPr/>
          </a:p>
        </p:txBody>
      </p:sp>
      <p:sp>
        <p:nvSpPr>
          <p:cNvPr id="89" name="Google Shape;89;p18"/>
          <p:cNvSpPr txBox="1"/>
          <p:nvPr>
            <p:ph idx="1" type="body"/>
          </p:nvPr>
        </p:nvSpPr>
        <p:spPr>
          <a:xfrm>
            <a:off x="311700" y="1152475"/>
            <a:ext cx="3696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t>Electronic Numerical Integrator and Computer - “the first programmable, electronic, general-purpose digital computer, completed in 1945…By the end of its operation in 1956, ENIAC contained 18,000 vacuum tubes, 7,200 crystal diodes, 1,500 relays, 70,000 resistors, 10,000 capacitors, and approximately 5,000,000 hand-soldered joints..and consumed 150 kW of electricity.” (</a:t>
            </a:r>
            <a:r>
              <a:rPr lang="en" u="sng">
                <a:solidFill>
                  <a:schemeClr val="hlink"/>
                </a:solidFill>
                <a:hlinkClick r:id="rId3"/>
              </a:rPr>
              <a:t>Wikipedia</a:t>
            </a:r>
            <a:r>
              <a:rPr lang="en"/>
              <a:t>)</a:t>
            </a:r>
            <a:endParaRPr/>
          </a:p>
          <a:p>
            <a:pPr indent="0" lvl="0" marL="0" rtl="0" algn="l">
              <a:spcBef>
                <a:spcPts val="1200"/>
              </a:spcBef>
              <a:spcAft>
                <a:spcPts val="1200"/>
              </a:spcAft>
              <a:buNone/>
            </a:pPr>
            <a:r>
              <a:rPr lang="en"/>
              <a:t>Programming involving physically switching together components.</a:t>
            </a:r>
            <a:endParaRPr/>
          </a:p>
        </p:txBody>
      </p:sp>
      <p:pic>
        <p:nvPicPr>
          <p:cNvPr id="90" name="Google Shape;90;p18"/>
          <p:cNvPicPr preferRelativeResize="0"/>
          <p:nvPr/>
        </p:nvPicPr>
        <p:blipFill>
          <a:blip r:embed="rId4">
            <a:alphaModFix/>
          </a:blip>
          <a:stretch>
            <a:fillRect/>
          </a:stretch>
        </p:blipFill>
        <p:spPr>
          <a:xfrm>
            <a:off x="4008300" y="1017725"/>
            <a:ext cx="5056301" cy="3863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History of programming and computers - UNIVAC</a:t>
            </a:r>
            <a:endParaRPr/>
          </a:p>
        </p:txBody>
      </p:sp>
      <p:sp>
        <p:nvSpPr>
          <p:cNvPr id="96" name="Google Shape;96;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Universal Automatic Computer - </a:t>
            </a:r>
            <a:r>
              <a:rPr lang="en"/>
              <a:t>Introduced 1951</a:t>
            </a:r>
            <a:endParaRPr/>
          </a:p>
          <a:p>
            <a:pPr indent="-342900" lvl="0" marL="457200" rtl="0" algn="l">
              <a:spcBef>
                <a:spcPts val="0"/>
              </a:spcBef>
              <a:spcAft>
                <a:spcPts val="0"/>
              </a:spcAft>
              <a:buSzPts val="1800"/>
              <a:buChar char="●"/>
            </a:pPr>
            <a:r>
              <a:rPr lang="en"/>
              <a:t>Digitally</a:t>
            </a:r>
            <a:r>
              <a:rPr lang="en"/>
              <a:t> Stored Programs on Punch Card, </a:t>
            </a:r>
            <a:r>
              <a:rPr lang="en"/>
              <a:t>Paper Tape</a:t>
            </a:r>
            <a:r>
              <a:rPr lang="en"/>
              <a:t> and magnetic drum/tape storage.</a:t>
            </a:r>
            <a:endParaRPr/>
          </a:p>
        </p:txBody>
      </p:sp>
      <p:pic>
        <p:nvPicPr>
          <p:cNvPr id="97" name="Google Shape;97;p19"/>
          <p:cNvPicPr preferRelativeResize="0"/>
          <p:nvPr/>
        </p:nvPicPr>
        <p:blipFill>
          <a:blip r:embed="rId3">
            <a:alphaModFix/>
          </a:blip>
          <a:stretch>
            <a:fillRect/>
          </a:stretch>
        </p:blipFill>
        <p:spPr>
          <a:xfrm>
            <a:off x="4915925" y="1951300"/>
            <a:ext cx="3916375" cy="3029425"/>
          </a:xfrm>
          <a:prstGeom prst="rect">
            <a:avLst/>
          </a:prstGeom>
          <a:noFill/>
          <a:ln>
            <a:noFill/>
          </a:ln>
        </p:spPr>
      </p:pic>
      <p:pic>
        <p:nvPicPr>
          <p:cNvPr id="98" name="Google Shape;98;p19"/>
          <p:cNvPicPr preferRelativeResize="0"/>
          <p:nvPr/>
        </p:nvPicPr>
        <p:blipFill>
          <a:blip r:embed="rId4">
            <a:alphaModFix/>
          </a:blip>
          <a:stretch>
            <a:fillRect/>
          </a:stretch>
        </p:blipFill>
        <p:spPr>
          <a:xfrm>
            <a:off x="862519" y="2363075"/>
            <a:ext cx="3373826" cy="2408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Machine </a:t>
            </a:r>
            <a:r>
              <a:rPr lang="en"/>
              <a:t>Language</a:t>
            </a:r>
            <a:r>
              <a:rPr lang="en"/>
              <a:t> and Assembly Instructions</a:t>
            </a:r>
            <a:endParaRPr/>
          </a:p>
        </p:txBody>
      </p:sp>
      <p:sp>
        <p:nvSpPr>
          <p:cNvPr id="104" name="Google Shape;104;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Earliest form of digital programming</a:t>
            </a:r>
            <a:endParaRPr/>
          </a:p>
          <a:p>
            <a:pPr indent="-342900" lvl="0" marL="457200" rtl="0" algn="l">
              <a:spcBef>
                <a:spcPts val="0"/>
              </a:spcBef>
              <a:spcAft>
                <a:spcPts val="0"/>
              </a:spcAft>
              <a:buSzPts val="1800"/>
              <a:buChar char="●"/>
            </a:pPr>
            <a:r>
              <a:rPr lang="en"/>
              <a:t>Individual physical instructions on processors and computer were used, like add 2 numbers together.</a:t>
            </a:r>
            <a:endParaRPr/>
          </a:p>
          <a:p>
            <a:pPr indent="-342900" lvl="0" marL="457200" rtl="0" algn="l">
              <a:spcBef>
                <a:spcPts val="0"/>
              </a:spcBef>
              <a:spcAft>
                <a:spcPts val="0"/>
              </a:spcAft>
              <a:buSzPts val="1800"/>
              <a:buChar char="●"/>
            </a:pPr>
            <a:r>
              <a:rPr lang="en"/>
              <a:t>Machine Language is in Binary. Assembly is human readable. A program called an assembler converts the assembly text into a machine language program.</a:t>
            </a:r>
            <a:endParaRPr/>
          </a:p>
          <a:p>
            <a:pPr indent="-342900" lvl="0" marL="457200" rtl="0" algn="l">
              <a:spcBef>
                <a:spcPts val="0"/>
              </a:spcBef>
              <a:spcAft>
                <a:spcPts val="0"/>
              </a:spcAft>
              <a:buSzPts val="1800"/>
              <a:buChar char="●"/>
            </a:pPr>
            <a:r>
              <a:rPr lang="en"/>
              <a:t>Programs were architecture specific, </a:t>
            </a:r>
            <a:r>
              <a:rPr lang="en"/>
              <a:t>could only be run on same type of computer, had to be reprogrammed for a different computer architecture</a:t>
            </a:r>
            <a:endParaRPr/>
          </a:p>
          <a:p>
            <a:pPr indent="-342900" lvl="0" marL="457200" rtl="0" algn="l">
              <a:spcBef>
                <a:spcPts val="0"/>
              </a:spcBef>
              <a:spcAft>
                <a:spcPts val="0"/>
              </a:spcAft>
              <a:buSzPts val="1800"/>
              <a:buChar char="●"/>
            </a:pPr>
            <a:r>
              <a:rPr lang="en"/>
              <a:t>Today we have X86 and Arm.</a:t>
            </a:r>
            <a:endParaRPr/>
          </a:p>
        </p:txBody>
      </p:sp>
      <p:pic>
        <p:nvPicPr>
          <p:cNvPr id="105" name="Google Shape;105;p20"/>
          <p:cNvPicPr preferRelativeResize="0"/>
          <p:nvPr/>
        </p:nvPicPr>
        <p:blipFill>
          <a:blip r:embed="rId3">
            <a:alphaModFix/>
          </a:blip>
          <a:stretch>
            <a:fillRect/>
          </a:stretch>
        </p:blipFill>
        <p:spPr>
          <a:xfrm>
            <a:off x="4644800" y="3741425"/>
            <a:ext cx="2381276" cy="1339475"/>
          </a:xfrm>
          <a:prstGeom prst="rect">
            <a:avLst/>
          </a:prstGeom>
          <a:noFill/>
          <a:ln>
            <a:noFill/>
          </a:ln>
        </p:spPr>
      </p:pic>
      <p:pic>
        <p:nvPicPr>
          <p:cNvPr id="106" name="Google Shape;106;p20"/>
          <p:cNvPicPr preferRelativeResize="0"/>
          <p:nvPr/>
        </p:nvPicPr>
        <p:blipFill>
          <a:blip r:embed="rId4">
            <a:alphaModFix/>
          </a:blip>
          <a:stretch>
            <a:fillRect/>
          </a:stretch>
        </p:blipFill>
        <p:spPr>
          <a:xfrm>
            <a:off x="7409637" y="3908340"/>
            <a:ext cx="1339862" cy="892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Machine Language and Assembly Instructions</a:t>
            </a:r>
            <a:endParaRPr/>
          </a:p>
        </p:txBody>
      </p:sp>
      <p:pic>
        <p:nvPicPr>
          <p:cNvPr id="112" name="Google Shape;112;p21"/>
          <p:cNvPicPr preferRelativeResize="0"/>
          <p:nvPr/>
        </p:nvPicPr>
        <p:blipFill>
          <a:blip r:embed="rId3">
            <a:alphaModFix/>
          </a:blip>
          <a:stretch>
            <a:fillRect/>
          </a:stretch>
        </p:blipFill>
        <p:spPr>
          <a:xfrm>
            <a:off x="48075" y="1274450"/>
            <a:ext cx="4168975" cy="1495225"/>
          </a:xfrm>
          <a:prstGeom prst="rect">
            <a:avLst/>
          </a:prstGeom>
          <a:noFill/>
          <a:ln>
            <a:noFill/>
          </a:ln>
        </p:spPr>
      </p:pic>
      <p:pic>
        <p:nvPicPr>
          <p:cNvPr id="113" name="Google Shape;113;p21"/>
          <p:cNvPicPr preferRelativeResize="0"/>
          <p:nvPr/>
        </p:nvPicPr>
        <p:blipFill>
          <a:blip r:embed="rId4">
            <a:alphaModFix/>
          </a:blip>
          <a:stretch>
            <a:fillRect/>
          </a:stretch>
        </p:blipFill>
        <p:spPr>
          <a:xfrm>
            <a:off x="4217050" y="1017725"/>
            <a:ext cx="4329700" cy="2874175"/>
          </a:xfrm>
          <a:prstGeom prst="rect">
            <a:avLst/>
          </a:prstGeom>
          <a:noFill/>
          <a:ln>
            <a:noFill/>
          </a:ln>
        </p:spPr>
      </p:pic>
      <p:sp>
        <p:nvSpPr>
          <p:cNvPr id="114" name="Google Shape;114;p21"/>
          <p:cNvSpPr txBox="1"/>
          <p:nvPr/>
        </p:nvSpPr>
        <p:spPr>
          <a:xfrm>
            <a:off x="3330200" y="4125225"/>
            <a:ext cx="4966200" cy="43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Modern intel/amd cpus have 1000s of unique instructions!</a:t>
            </a:r>
            <a:endParaRPr/>
          </a:p>
        </p:txBody>
      </p:sp>
      <p:pic>
        <p:nvPicPr>
          <p:cNvPr id="115" name="Google Shape;115;p21"/>
          <p:cNvPicPr preferRelativeResize="0"/>
          <p:nvPr/>
        </p:nvPicPr>
        <p:blipFill>
          <a:blip r:embed="rId5">
            <a:alphaModFix/>
          </a:blip>
          <a:stretch>
            <a:fillRect/>
          </a:stretch>
        </p:blipFill>
        <p:spPr>
          <a:xfrm>
            <a:off x="673223" y="3026400"/>
            <a:ext cx="2272650" cy="1965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